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7" r:id="rId3"/>
    <p:sldId id="266" r:id="rId4"/>
    <p:sldId id="265" r:id="rId5"/>
    <p:sldId id="267" r:id="rId6"/>
    <p:sldId id="256" r:id="rId7"/>
    <p:sldId id="262" r:id="rId8"/>
    <p:sldId id="268" r:id="rId9"/>
    <p:sldId id="298" r:id="rId10"/>
    <p:sldId id="278" r:id="rId11"/>
    <p:sldId id="290" r:id="rId12"/>
    <p:sldId id="263" r:id="rId13"/>
    <p:sldId id="269" r:id="rId14"/>
    <p:sldId id="272" r:id="rId15"/>
    <p:sldId id="259" r:id="rId16"/>
    <p:sldId id="296" r:id="rId17"/>
    <p:sldId id="261" r:id="rId18"/>
    <p:sldId id="260" r:id="rId19"/>
    <p:sldId id="258" r:id="rId20"/>
    <p:sldId id="273" r:id="rId21"/>
    <p:sldId id="270" r:id="rId22"/>
    <p:sldId id="274" r:id="rId23"/>
    <p:sldId id="271" r:id="rId24"/>
    <p:sldId id="279" r:id="rId25"/>
    <p:sldId id="275" r:id="rId26"/>
    <p:sldId id="276" r:id="rId27"/>
    <p:sldId id="291" r:id="rId28"/>
    <p:sldId id="292" r:id="rId29"/>
    <p:sldId id="293" r:id="rId30"/>
    <p:sldId id="295" r:id="rId31"/>
    <p:sldId id="294" r:id="rId32"/>
    <p:sldId id="284" r:id="rId33"/>
    <p:sldId id="286" r:id="rId34"/>
    <p:sldId id="289" r:id="rId35"/>
    <p:sldId id="287" r:id="rId36"/>
    <p:sldId id="300" r:id="rId37"/>
    <p:sldId id="297" r:id="rId38"/>
    <p:sldId id="281" r:id="rId39"/>
    <p:sldId id="283" r:id="rId40"/>
    <p:sldId id="280"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99507-29A7-4520-8CAF-E3C86E611055}" v="3682" dt="2018-08-27T18:23:38.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28" autoAdjust="0"/>
    <p:restoredTop sz="94660"/>
  </p:normalViewPr>
  <p:slideViewPr>
    <p:cSldViewPr snapToGrid="0">
      <p:cViewPr varScale="1">
        <p:scale>
          <a:sx n="81" d="100"/>
          <a:sy n="81" d="100"/>
        </p:scale>
        <p:origin x="11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Workers per SS Recipients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'[worksers per SS recipient.xlsx]Sheet1'!$B$7:$B$44</c:f>
              <c:numCache>
                <c:formatCode>General</c:formatCode>
                <c:ptCount val="38"/>
                <c:pt idx="0">
                  <c:v>1940</c:v>
                </c:pt>
                <c:pt idx="1">
                  <c:v>1945</c:v>
                </c:pt>
                <c:pt idx="2">
                  <c:v>1950</c:v>
                </c:pt>
                <c:pt idx="3">
                  <c:v>1955</c:v>
                </c:pt>
                <c:pt idx="4">
                  <c:v>1960</c:v>
                </c:pt>
                <c:pt idx="5">
                  <c:v>1965</c:v>
                </c:pt>
                <c:pt idx="6">
                  <c:v>1970</c:v>
                </c:pt>
                <c:pt idx="7">
                  <c:v>1975</c:v>
                </c:pt>
                <c:pt idx="8">
                  <c:v>1980</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numCache>
            </c:numRef>
          </c:xVal>
          <c:yVal>
            <c:numRef>
              <c:f>'[worksers per SS recipient.xlsx]Sheet1'!$C$7:$C$44</c:f>
              <c:numCache>
                <c:formatCode>General</c:formatCode>
                <c:ptCount val="38"/>
                <c:pt idx="0">
                  <c:v>159.4</c:v>
                </c:pt>
                <c:pt idx="1">
                  <c:v>41.9</c:v>
                </c:pt>
                <c:pt idx="2">
                  <c:v>16.5</c:v>
                </c:pt>
                <c:pt idx="3">
                  <c:v>8.6</c:v>
                </c:pt>
                <c:pt idx="4">
                  <c:v>5.0999999999999996</c:v>
                </c:pt>
                <c:pt idx="5">
                  <c:v>4</c:v>
                </c:pt>
                <c:pt idx="6">
                  <c:v>3.7</c:v>
                </c:pt>
                <c:pt idx="7">
                  <c:v>3.2</c:v>
                </c:pt>
                <c:pt idx="8">
                  <c:v>3.2</c:v>
                </c:pt>
                <c:pt idx="9">
                  <c:v>3.3</c:v>
                </c:pt>
                <c:pt idx="10">
                  <c:v>3.3</c:v>
                </c:pt>
                <c:pt idx="11">
                  <c:v>3.3</c:v>
                </c:pt>
                <c:pt idx="12">
                  <c:v>3.4</c:v>
                </c:pt>
                <c:pt idx="13">
                  <c:v>3.4</c:v>
                </c:pt>
                <c:pt idx="14">
                  <c:v>3.4</c:v>
                </c:pt>
                <c:pt idx="15">
                  <c:v>3.3</c:v>
                </c:pt>
                <c:pt idx="16">
                  <c:v>3.3</c:v>
                </c:pt>
                <c:pt idx="17">
                  <c:v>3.3</c:v>
                </c:pt>
                <c:pt idx="18">
                  <c:v>3.3</c:v>
                </c:pt>
                <c:pt idx="19">
                  <c:v>3.3</c:v>
                </c:pt>
                <c:pt idx="20">
                  <c:v>3.3</c:v>
                </c:pt>
                <c:pt idx="21">
                  <c:v>3.3</c:v>
                </c:pt>
                <c:pt idx="22">
                  <c:v>3.4</c:v>
                </c:pt>
                <c:pt idx="23">
                  <c:v>3.4</c:v>
                </c:pt>
                <c:pt idx="24">
                  <c:v>3.4</c:v>
                </c:pt>
                <c:pt idx="25">
                  <c:v>3.4</c:v>
                </c:pt>
                <c:pt idx="26">
                  <c:v>3.3</c:v>
                </c:pt>
                <c:pt idx="27">
                  <c:v>3.3</c:v>
                </c:pt>
                <c:pt idx="28">
                  <c:v>3.3</c:v>
                </c:pt>
                <c:pt idx="29">
                  <c:v>3.3</c:v>
                </c:pt>
                <c:pt idx="30">
                  <c:v>3.3</c:v>
                </c:pt>
                <c:pt idx="31">
                  <c:v>3.3</c:v>
                </c:pt>
                <c:pt idx="32">
                  <c:v>3.2</c:v>
                </c:pt>
                <c:pt idx="33">
                  <c:v>3</c:v>
                </c:pt>
                <c:pt idx="34">
                  <c:v>2.9</c:v>
                </c:pt>
                <c:pt idx="35">
                  <c:v>2.9</c:v>
                </c:pt>
                <c:pt idx="36">
                  <c:v>2.9</c:v>
                </c:pt>
                <c:pt idx="37">
                  <c:v>2.8</c:v>
                </c:pt>
              </c:numCache>
            </c:numRef>
          </c:yVal>
          <c:smooth val="0"/>
          <c:extLst>
            <c:ext xmlns:c16="http://schemas.microsoft.com/office/drawing/2014/chart" uri="{C3380CC4-5D6E-409C-BE32-E72D297353CC}">
              <c16:uniqueId val="{00000000-52F0-4957-87FB-D8EFD95DFA34}"/>
            </c:ext>
          </c:extLst>
        </c:ser>
        <c:dLbls>
          <c:showLegendKey val="0"/>
          <c:showVal val="0"/>
          <c:showCatName val="0"/>
          <c:showSerName val="0"/>
          <c:showPercent val="0"/>
          <c:showBubbleSize val="0"/>
        </c:dLbls>
        <c:axId val="303496952"/>
        <c:axId val="374645256"/>
      </c:scatterChart>
      <c:valAx>
        <c:axId val="303496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645256"/>
        <c:crosses val="autoZero"/>
        <c:crossBetween val="midCat"/>
      </c:valAx>
      <c:valAx>
        <c:axId val="374645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Workers</a:t>
                </a:r>
                <a:r>
                  <a:rPr lang="en-US" baseline="0"/>
                  <a:t> paying into SS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4969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Workers per SS Recipients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'[worksers per SS recipient.xlsx]Sheet1'!$B$11:$B$44</c:f>
              <c:numCache>
                <c:formatCode>General</c:formatCode>
                <c:ptCount val="34"/>
                <c:pt idx="0">
                  <c:v>1960</c:v>
                </c:pt>
                <c:pt idx="1">
                  <c:v>1965</c:v>
                </c:pt>
                <c:pt idx="2">
                  <c:v>1970</c:v>
                </c:pt>
                <c:pt idx="3">
                  <c:v>1975</c:v>
                </c:pt>
                <c:pt idx="4">
                  <c:v>1980</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xVal>
          <c:yVal>
            <c:numRef>
              <c:f>'[worksers per SS recipient.xlsx]Sheet1'!$C$11:$C$44</c:f>
              <c:numCache>
                <c:formatCode>General</c:formatCode>
                <c:ptCount val="34"/>
                <c:pt idx="0">
                  <c:v>5.0999999999999996</c:v>
                </c:pt>
                <c:pt idx="1">
                  <c:v>4</c:v>
                </c:pt>
                <c:pt idx="2">
                  <c:v>3.7</c:v>
                </c:pt>
                <c:pt idx="3">
                  <c:v>3.2</c:v>
                </c:pt>
                <c:pt idx="4">
                  <c:v>3.2</c:v>
                </c:pt>
                <c:pt idx="5">
                  <c:v>3.3</c:v>
                </c:pt>
                <c:pt idx="6">
                  <c:v>3.3</c:v>
                </c:pt>
                <c:pt idx="7">
                  <c:v>3.3</c:v>
                </c:pt>
                <c:pt idx="8">
                  <c:v>3.4</c:v>
                </c:pt>
                <c:pt idx="9">
                  <c:v>3.4</c:v>
                </c:pt>
                <c:pt idx="10">
                  <c:v>3.4</c:v>
                </c:pt>
                <c:pt idx="11">
                  <c:v>3.3</c:v>
                </c:pt>
                <c:pt idx="12">
                  <c:v>3.3</c:v>
                </c:pt>
                <c:pt idx="13">
                  <c:v>3.3</c:v>
                </c:pt>
                <c:pt idx="14">
                  <c:v>3.3</c:v>
                </c:pt>
                <c:pt idx="15">
                  <c:v>3.3</c:v>
                </c:pt>
                <c:pt idx="16">
                  <c:v>3.3</c:v>
                </c:pt>
                <c:pt idx="17">
                  <c:v>3.3</c:v>
                </c:pt>
                <c:pt idx="18">
                  <c:v>3.4</c:v>
                </c:pt>
                <c:pt idx="19">
                  <c:v>3.4</c:v>
                </c:pt>
                <c:pt idx="20">
                  <c:v>3.4</c:v>
                </c:pt>
                <c:pt idx="21">
                  <c:v>3.4</c:v>
                </c:pt>
                <c:pt idx="22">
                  <c:v>3.3</c:v>
                </c:pt>
                <c:pt idx="23">
                  <c:v>3.3</c:v>
                </c:pt>
                <c:pt idx="24">
                  <c:v>3.3</c:v>
                </c:pt>
                <c:pt idx="25">
                  <c:v>3.3</c:v>
                </c:pt>
                <c:pt idx="26">
                  <c:v>3.3</c:v>
                </c:pt>
                <c:pt idx="27">
                  <c:v>3.3</c:v>
                </c:pt>
                <c:pt idx="28">
                  <c:v>3.2</c:v>
                </c:pt>
                <c:pt idx="29">
                  <c:v>3</c:v>
                </c:pt>
                <c:pt idx="30">
                  <c:v>2.9</c:v>
                </c:pt>
                <c:pt idx="31">
                  <c:v>2.9</c:v>
                </c:pt>
                <c:pt idx="32">
                  <c:v>2.9</c:v>
                </c:pt>
                <c:pt idx="33">
                  <c:v>2.8</c:v>
                </c:pt>
              </c:numCache>
            </c:numRef>
          </c:yVal>
          <c:smooth val="0"/>
          <c:extLst>
            <c:ext xmlns:c16="http://schemas.microsoft.com/office/drawing/2014/chart" uri="{C3380CC4-5D6E-409C-BE32-E72D297353CC}">
              <c16:uniqueId val="{00000000-54AA-4CF3-8A3E-188E0A0C4CE5}"/>
            </c:ext>
          </c:extLst>
        </c:ser>
        <c:dLbls>
          <c:showLegendKey val="0"/>
          <c:showVal val="0"/>
          <c:showCatName val="0"/>
          <c:showSerName val="0"/>
          <c:showPercent val="0"/>
          <c:showBubbleSize val="0"/>
        </c:dLbls>
        <c:axId val="303496952"/>
        <c:axId val="374645256"/>
      </c:scatterChart>
      <c:valAx>
        <c:axId val="303496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645256"/>
        <c:crosses val="autoZero"/>
        <c:crossBetween val="midCat"/>
      </c:valAx>
      <c:valAx>
        <c:axId val="374645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Workers</a:t>
                </a:r>
                <a:r>
                  <a:rPr lang="en-US" baseline="0"/>
                  <a:t> paying into SS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4969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043F8-BC38-42EF-9F95-2896519F9CC1}" type="datetimeFigureOut">
              <a:rPr lang="en-US" smtClean="0"/>
              <a:t>9/12/2018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CB71A-BCEF-46A5-A623-C79D3D969E52}" type="slidenum">
              <a:rPr lang="en-US" smtClean="0"/>
              <a:t>‹#›</a:t>
            </a:fld>
            <a:endParaRPr lang="en-US"/>
          </a:p>
        </p:txBody>
      </p:sp>
    </p:spTree>
    <p:extLst>
      <p:ext uri="{BB962C8B-B14F-4D97-AF65-F5344CB8AC3E}">
        <p14:creationId xmlns:p14="http://schemas.microsoft.com/office/powerpoint/2010/main" val="177345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35063"/>
            <a:ext cx="5448300" cy="30654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36696-4B8B-4BAD-B47C-8106E6662E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67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9F23-FA91-4843-9E6C-7315AD8DD9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D14B95-409D-451C-A83D-BA020BA93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08A5F-C3BB-482A-8C22-CB399858FF30}"/>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5" name="Footer Placeholder 4">
            <a:extLst>
              <a:ext uri="{FF2B5EF4-FFF2-40B4-BE49-F238E27FC236}">
                <a16:creationId xmlns:a16="http://schemas.microsoft.com/office/drawing/2014/main" id="{480D2ACE-1C7B-44BC-BCDF-46C5D8A11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5C5DA-481C-45A3-BBD3-2EFA569F22C7}"/>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376022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1F21-D1C7-455E-9ECA-8BC88BBCFB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343E3A-9CFB-4EB0-9E7B-E92648E9C0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6A56F-9ECA-4B48-B142-E8C4F5E1368B}"/>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5" name="Footer Placeholder 4">
            <a:extLst>
              <a:ext uri="{FF2B5EF4-FFF2-40B4-BE49-F238E27FC236}">
                <a16:creationId xmlns:a16="http://schemas.microsoft.com/office/drawing/2014/main" id="{85B1AD80-CB8E-43B6-B0A0-B1693D2F5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60B2E-C799-47E7-B1A7-38D9E2050BB1}"/>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356376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9CBAEE-3819-4A0C-B0CD-1D26C5C2F3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D115F2-9BDF-4785-9E9D-1A15B6718D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B9B41-43B6-4845-932B-76F7699336C1}"/>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5" name="Footer Placeholder 4">
            <a:extLst>
              <a:ext uri="{FF2B5EF4-FFF2-40B4-BE49-F238E27FC236}">
                <a16:creationId xmlns:a16="http://schemas.microsoft.com/office/drawing/2014/main" id="{4A7E4D16-CCFC-40EE-828E-5A8E6B710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2EE7C-B41D-4E3E-B438-DAABF4664E58}"/>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293180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8DC2CC-4E44-4011-AB67-3071C4B688EB}" type="datetime1">
              <a:rPr lang="en-US" smtClean="0"/>
              <a:t>9/12/2018</a:t>
            </a:fld>
            <a:endParaRPr lang="en-US"/>
          </a:p>
        </p:txBody>
      </p:sp>
      <p:sp>
        <p:nvSpPr>
          <p:cNvPr id="5" name="Footer Placeholder 4"/>
          <p:cNvSpPr>
            <a:spLocks noGrp="1"/>
          </p:cNvSpPr>
          <p:nvPr>
            <p:ph type="ftr" sz="quarter" idx="11"/>
          </p:nvPr>
        </p:nvSpPr>
        <p:spPr>
          <a:xfrm>
            <a:off x="5332412" y="5883275"/>
            <a:ext cx="4324044" cy="365125"/>
          </a:xfrm>
        </p:spPr>
        <p:txBody>
          <a:bodyPr/>
          <a:lstStyle/>
          <a:p>
            <a:r>
              <a:rPr lang="en-US"/>
              <a:t>Monetary Institute Confidential</a:t>
            </a:r>
          </a:p>
        </p:txBody>
      </p:sp>
      <p:sp>
        <p:nvSpPr>
          <p:cNvPr id="6" name="Slide Number Placeholder 5"/>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59277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ECD94-1D8F-4042-A356-6290B5F07FF8}" type="datetime1">
              <a:rPr lang="en-US" smtClean="0"/>
              <a:t>9/12/2018</a:t>
            </a:fld>
            <a:endParaRPr lang="en-US"/>
          </a:p>
        </p:txBody>
      </p:sp>
      <p:sp>
        <p:nvSpPr>
          <p:cNvPr id="5" name="Footer Placeholder 4"/>
          <p:cNvSpPr>
            <a:spLocks noGrp="1"/>
          </p:cNvSpPr>
          <p:nvPr>
            <p:ph type="ftr" sz="quarter" idx="11"/>
          </p:nvPr>
        </p:nvSpPr>
        <p:spPr/>
        <p:txBody>
          <a:bodyPr/>
          <a:lstStyle/>
          <a:p>
            <a:r>
              <a:rPr lang="en-US"/>
              <a:t>Monetary Institute Confidential</a:t>
            </a:r>
          </a:p>
        </p:txBody>
      </p:sp>
      <p:sp>
        <p:nvSpPr>
          <p:cNvPr id="6" name="Slide Number Placeholder 5"/>
          <p:cNvSpPr>
            <a:spLocks noGrp="1"/>
          </p:cNvSpPr>
          <p:nvPr>
            <p:ph type="sldNum" sz="quarter" idx="12"/>
          </p:nvPr>
        </p:nvSpPr>
        <p:spPr>
          <a:xfrm>
            <a:off x="10951856" y="5867131"/>
            <a:ext cx="551167" cy="365125"/>
          </a:xfrm>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329706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E71E23-55E1-43A6-B628-44A0506E427C}" type="datetime1">
              <a:rPr lang="en-US" smtClean="0"/>
              <a:t>9/12/2018</a:t>
            </a:fld>
            <a:endParaRPr lang="en-US"/>
          </a:p>
        </p:txBody>
      </p:sp>
      <p:sp>
        <p:nvSpPr>
          <p:cNvPr id="5" name="Footer Placeholder 4"/>
          <p:cNvSpPr>
            <a:spLocks noGrp="1"/>
          </p:cNvSpPr>
          <p:nvPr>
            <p:ph type="ftr" sz="quarter" idx="11"/>
          </p:nvPr>
        </p:nvSpPr>
        <p:spPr/>
        <p:txBody>
          <a:bodyPr/>
          <a:lstStyle/>
          <a:p>
            <a:r>
              <a:rPr lang="en-US"/>
              <a:t>Monetary Institute Confidential</a:t>
            </a:r>
          </a:p>
        </p:txBody>
      </p:sp>
      <p:sp>
        <p:nvSpPr>
          <p:cNvPr id="6" name="Slide Number Placeholder 5"/>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1409260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3CB45-41F7-488D-AA81-9A85FCA80210}" type="datetime1">
              <a:rPr lang="en-US" smtClean="0"/>
              <a:t>9/12/2018</a:t>
            </a:fld>
            <a:endParaRPr lang="en-US"/>
          </a:p>
        </p:txBody>
      </p:sp>
      <p:sp>
        <p:nvSpPr>
          <p:cNvPr id="6" name="Footer Placeholder 5"/>
          <p:cNvSpPr>
            <a:spLocks noGrp="1"/>
          </p:cNvSpPr>
          <p:nvPr>
            <p:ph type="ftr" sz="quarter" idx="11"/>
          </p:nvPr>
        </p:nvSpPr>
        <p:spPr/>
        <p:txBody>
          <a:bodyPr/>
          <a:lstStyle/>
          <a:p>
            <a:r>
              <a:rPr lang="en-US"/>
              <a:t>Monetary Institute Confidential</a:t>
            </a:r>
          </a:p>
        </p:txBody>
      </p:sp>
      <p:sp>
        <p:nvSpPr>
          <p:cNvPr id="7" name="Slide Number Placeholder 6"/>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338988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9B4FCE-F9D3-456E-A557-9F6EF4B1A480}" type="datetime1">
              <a:rPr lang="en-US" smtClean="0"/>
              <a:t>9/12/2018</a:t>
            </a:fld>
            <a:endParaRPr lang="en-US"/>
          </a:p>
        </p:txBody>
      </p:sp>
      <p:sp>
        <p:nvSpPr>
          <p:cNvPr id="8" name="Footer Placeholder 7"/>
          <p:cNvSpPr>
            <a:spLocks noGrp="1"/>
          </p:cNvSpPr>
          <p:nvPr>
            <p:ph type="ftr" sz="quarter" idx="11"/>
          </p:nvPr>
        </p:nvSpPr>
        <p:spPr/>
        <p:txBody>
          <a:bodyPr/>
          <a:lstStyle/>
          <a:p>
            <a:r>
              <a:rPr lang="en-US"/>
              <a:t>Monetary Institute Confidential</a:t>
            </a:r>
          </a:p>
        </p:txBody>
      </p:sp>
      <p:sp>
        <p:nvSpPr>
          <p:cNvPr id="9" name="Slide Number Placeholder 8"/>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279285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0D30DD-C222-487B-99C9-01649D2D5279}" type="datetime1">
              <a:rPr lang="en-US" smtClean="0"/>
              <a:t>9/12/2018</a:t>
            </a:fld>
            <a:endParaRPr lang="en-US"/>
          </a:p>
        </p:txBody>
      </p:sp>
      <p:sp>
        <p:nvSpPr>
          <p:cNvPr id="4" name="Footer Placeholder 3"/>
          <p:cNvSpPr>
            <a:spLocks noGrp="1"/>
          </p:cNvSpPr>
          <p:nvPr>
            <p:ph type="ftr" sz="quarter" idx="11"/>
          </p:nvPr>
        </p:nvSpPr>
        <p:spPr/>
        <p:txBody>
          <a:bodyPr/>
          <a:lstStyle/>
          <a:p>
            <a:r>
              <a:rPr lang="en-US"/>
              <a:t>Monetary Institute Confidential</a:t>
            </a:r>
          </a:p>
        </p:txBody>
      </p:sp>
      <p:sp>
        <p:nvSpPr>
          <p:cNvPr id="5" name="Slide Number Placeholder 4"/>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110325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DD389-CA95-4771-B1EE-9F7C024127D7}" type="datetime1">
              <a:rPr lang="en-US" smtClean="0"/>
              <a:t>9/12/2018</a:t>
            </a:fld>
            <a:endParaRPr lang="en-US"/>
          </a:p>
        </p:txBody>
      </p:sp>
      <p:sp>
        <p:nvSpPr>
          <p:cNvPr id="3" name="Footer Placeholder 2"/>
          <p:cNvSpPr>
            <a:spLocks noGrp="1"/>
          </p:cNvSpPr>
          <p:nvPr>
            <p:ph type="ftr" sz="quarter" idx="11"/>
          </p:nvPr>
        </p:nvSpPr>
        <p:spPr/>
        <p:txBody>
          <a:bodyPr/>
          <a:lstStyle/>
          <a:p>
            <a:r>
              <a:rPr lang="en-US"/>
              <a:t>Monetary Institute Confidential</a:t>
            </a:r>
          </a:p>
        </p:txBody>
      </p:sp>
      <p:sp>
        <p:nvSpPr>
          <p:cNvPr id="4" name="Slide Number Placeholder 3"/>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422915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F2B07A-7659-4850-A13A-690C9AC2FA59}" type="datetime1">
              <a:rPr lang="en-US" smtClean="0"/>
              <a:t>9/12/2018</a:t>
            </a:fld>
            <a:endParaRPr lang="en-US"/>
          </a:p>
        </p:txBody>
      </p:sp>
      <p:sp>
        <p:nvSpPr>
          <p:cNvPr id="6" name="Footer Placeholder 5"/>
          <p:cNvSpPr>
            <a:spLocks noGrp="1"/>
          </p:cNvSpPr>
          <p:nvPr>
            <p:ph type="ftr" sz="quarter" idx="11"/>
          </p:nvPr>
        </p:nvSpPr>
        <p:spPr/>
        <p:txBody>
          <a:bodyPr/>
          <a:lstStyle/>
          <a:p>
            <a:r>
              <a:rPr lang="en-US"/>
              <a:t>Monetary Institute Confidential</a:t>
            </a:r>
          </a:p>
        </p:txBody>
      </p:sp>
      <p:sp>
        <p:nvSpPr>
          <p:cNvPr id="7" name="Slide Number Placeholder 6"/>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43835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BC76-7416-4AC8-BBCB-35446C6149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04A4FC-E910-4E02-A97D-FDABD7719F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AA579-24C1-4DA3-BB5D-B2D0D966AF2E}"/>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5" name="Footer Placeholder 4">
            <a:extLst>
              <a:ext uri="{FF2B5EF4-FFF2-40B4-BE49-F238E27FC236}">
                <a16:creationId xmlns:a16="http://schemas.microsoft.com/office/drawing/2014/main" id="{0B1BB328-079B-48A5-96FC-8994262B7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A1C56-D9AF-41C4-8279-04C3AF01EEAD}"/>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981539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12DFFD-88D2-46BF-AD76-D05446F3A69C}" type="datetime1">
              <a:rPr lang="en-US" smtClean="0"/>
              <a:t>9/12/2018</a:t>
            </a:fld>
            <a:endParaRPr lang="en-US"/>
          </a:p>
        </p:txBody>
      </p:sp>
      <p:sp>
        <p:nvSpPr>
          <p:cNvPr id="6" name="Footer Placeholder 5"/>
          <p:cNvSpPr>
            <a:spLocks noGrp="1"/>
          </p:cNvSpPr>
          <p:nvPr>
            <p:ph type="ftr" sz="quarter" idx="11"/>
          </p:nvPr>
        </p:nvSpPr>
        <p:spPr/>
        <p:txBody>
          <a:bodyPr/>
          <a:lstStyle/>
          <a:p>
            <a:r>
              <a:rPr lang="en-US"/>
              <a:t>Monetary Institute Confidential</a:t>
            </a:r>
          </a:p>
        </p:txBody>
      </p:sp>
      <p:sp>
        <p:nvSpPr>
          <p:cNvPr id="7" name="Slide Number Placeholder 6"/>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1863608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57D755-0080-44AC-A88D-F4C4FBF0D2AC}" type="datetime1">
              <a:rPr lang="en-US" smtClean="0"/>
              <a:t>9/12/2018</a:t>
            </a:fld>
            <a:endParaRPr lang="en-US"/>
          </a:p>
        </p:txBody>
      </p:sp>
      <p:sp>
        <p:nvSpPr>
          <p:cNvPr id="6" name="Footer Placeholder 5"/>
          <p:cNvSpPr>
            <a:spLocks noGrp="1"/>
          </p:cNvSpPr>
          <p:nvPr>
            <p:ph type="ftr" sz="quarter" idx="11"/>
          </p:nvPr>
        </p:nvSpPr>
        <p:spPr/>
        <p:txBody>
          <a:bodyPr/>
          <a:lstStyle/>
          <a:p>
            <a:r>
              <a:rPr lang="en-US"/>
              <a:t>Monetary Institute Confidential</a:t>
            </a:r>
          </a:p>
        </p:txBody>
      </p:sp>
      <p:sp>
        <p:nvSpPr>
          <p:cNvPr id="7" name="Slide Number Placeholder 6"/>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3591853279"/>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57D755-0080-44AC-A88D-F4C4FBF0D2AC}" type="datetime1">
              <a:rPr lang="en-US" smtClean="0"/>
              <a:t>9/12/2018</a:t>
            </a:fld>
            <a:endParaRPr lang="en-US"/>
          </a:p>
        </p:txBody>
      </p:sp>
      <p:sp>
        <p:nvSpPr>
          <p:cNvPr id="5" name="Footer Placeholder 4"/>
          <p:cNvSpPr>
            <a:spLocks noGrp="1"/>
          </p:cNvSpPr>
          <p:nvPr>
            <p:ph type="ftr" sz="quarter" idx="11"/>
          </p:nvPr>
        </p:nvSpPr>
        <p:spPr/>
        <p:txBody>
          <a:bodyPr/>
          <a:lstStyle/>
          <a:p>
            <a:r>
              <a:rPr lang="en-US"/>
              <a:t>Monetary Institute Confidential</a:t>
            </a:r>
          </a:p>
        </p:txBody>
      </p:sp>
      <p:sp>
        <p:nvSpPr>
          <p:cNvPr id="6" name="Slide Number Placeholder 5"/>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1435436708"/>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57D755-0080-44AC-A88D-F4C4FBF0D2AC}" type="datetime1">
              <a:rPr lang="en-US" smtClean="0"/>
              <a:t>9/12/2018</a:t>
            </a:fld>
            <a:endParaRPr lang="en-US"/>
          </a:p>
        </p:txBody>
      </p:sp>
      <p:sp>
        <p:nvSpPr>
          <p:cNvPr id="5" name="Footer Placeholder 4"/>
          <p:cNvSpPr>
            <a:spLocks noGrp="1"/>
          </p:cNvSpPr>
          <p:nvPr>
            <p:ph type="ftr" sz="quarter" idx="11"/>
          </p:nvPr>
        </p:nvSpPr>
        <p:spPr/>
        <p:txBody>
          <a:bodyPr/>
          <a:lstStyle/>
          <a:p>
            <a:r>
              <a:rPr lang="en-US"/>
              <a:t>Monetary Institute Confidential</a:t>
            </a:r>
          </a:p>
        </p:txBody>
      </p:sp>
      <p:sp>
        <p:nvSpPr>
          <p:cNvPr id="6" name="Slide Number Placeholder 5"/>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3909325370"/>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57D755-0080-44AC-A88D-F4C4FBF0D2AC}" type="datetime1">
              <a:rPr lang="en-US" smtClean="0"/>
              <a:t>9/12/2018</a:t>
            </a:fld>
            <a:endParaRPr lang="en-US"/>
          </a:p>
        </p:txBody>
      </p:sp>
      <p:sp>
        <p:nvSpPr>
          <p:cNvPr id="5" name="Footer Placeholder 4"/>
          <p:cNvSpPr>
            <a:spLocks noGrp="1"/>
          </p:cNvSpPr>
          <p:nvPr>
            <p:ph type="ftr" sz="quarter" idx="11"/>
          </p:nvPr>
        </p:nvSpPr>
        <p:spPr/>
        <p:txBody>
          <a:bodyPr/>
          <a:lstStyle/>
          <a:p>
            <a:r>
              <a:rPr lang="en-US"/>
              <a:t>Monetary Institute Confidential</a:t>
            </a:r>
          </a:p>
        </p:txBody>
      </p:sp>
      <p:sp>
        <p:nvSpPr>
          <p:cNvPr id="6" name="Slide Number Placeholder 5"/>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29513223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57D755-0080-44AC-A88D-F4C4FBF0D2AC}" type="datetime1">
              <a:rPr lang="en-US" smtClean="0"/>
              <a:t>9/12/2018</a:t>
            </a:fld>
            <a:endParaRPr lang="en-US"/>
          </a:p>
        </p:txBody>
      </p:sp>
      <p:sp>
        <p:nvSpPr>
          <p:cNvPr id="5" name="Footer Placeholder 4"/>
          <p:cNvSpPr>
            <a:spLocks noGrp="1"/>
          </p:cNvSpPr>
          <p:nvPr>
            <p:ph type="ftr" sz="quarter" idx="11"/>
          </p:nvPr>
        </p:nvSpPr>
        <p:spPr/>
        <p:txBody>
          <a:bodyPr/>
          <a:lstStyle/>
          <a:p>
            <a:r>
              <a:rPr lang="en-US"/>
              <a:t>Monetary Institute Confidential</a:t>
            </a:r>
          </a:p>
        </p:txBody>
      </p:sp>
      <p:sp>
        <p:nvSpPr>
          <p:cNvPr id="6" name="Slide Number Placeholder 5"/>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202566204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57D755-0080-44AC-A88D-F4C4FBF0D2AC}" type="datetime1">
              <a:rPr lang="en-US" smtClean="0"/>
              <a:t>9/12/2018</a:t>
            </a:fld>
            <a:endParaRPr lang="en-US"/>
          </a:p>
        </p:txBody>
      </p:sp>
      <p:sp>
        <p:nvSpPr>
          <p:cNvPr id="5" name="Footer Placeholder 4"/>
          <p:cNvSpPr>
            <a:spLocks noGrp="1"/>
          </p:cNvSpPr>
          <p:nvPr>
            <p:ph type="ftr" sz="quarter" idx="11"/>
          </p:nvPr>
        </p:nvSpPr>
        <p:spPr/>
        <p:txBody>
          <a:bodyPr/>
          <a:lstStyle/>
          <a:p>
            <a:r>
              <a:rPr lang="en-US"/>
              <a:t>Monetary Institute Confidential</a:t>
            </a:r>
          </a:p>
        </p:txBody>
      </p:sp>
      <p:sp>
        <p:nvSpPr>
          <p:cNvPr id="6" name="Slide Number Placeholder 5"/>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267724539"/>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21A36-C5F2-48AB-833B-F197A67CE879}" type="datetime1">
              <a:rPr lang="en-US" smtClean="0"/>
              <a:t>9/12/2018</a:t>
            </a:fld>
            <a:endParaRPr lang="en-US"/>
          </a:p>
        </p:txBody>
      </p:sp>
      <p:sp>
        <p:nvSpPr>
          <p:cNvPr id="5" name="Footer Placeholder 4"/>
          <p:cNvSpPr>
            <a:spLocks noGrp="1"/>
          </p:cNvSpPr>
          <p:nvPr>
            <p:ph type="ftr" sz="quarter" idx="11"/>
          </p:nvPr>
        </p:nvSpPr>
        <p:spPr/>
        <p:txBody>
          <a:bodyPr/>
          <a:lstStyle/>
          <a:p>
            <a:r>
              <a:rPr lang="en-US"/>
              <a:t>Monetary Institute Confidential</a:t>
            </a:r>
          </a:p>
        </p:txBody>
      </p:sp>
      <p:sp>
        <p:nvSpPr>
          <p:cNvPr id="6" name="Slide Number Placeholder 5"/>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58295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6186E0-2686-4624-AF68-C77444D7E787}" type="datetime1">
              <a:rPr lang="en-US" smtClean="0"/>
              <a:t>9/12/2018</a:t>
            </a:fld>
            <a:endParaRPr lang="en-US"/>
          </a:p>
        </p:txBody>
      </p:sp>
      <p:sp>
        <p:nvSpPr>
          <p:cNvPr id="5" name="Footer Placeholder 4"/>
          <p:cNvSpPr>
            <a:spLocks noGrp="1"/>
          </p:cNvSpPr>
          <p:nvPr>
            <p:ph type="ftr" sz="quarter" idx="11"/>
          </p:nvPr>
        </p:nvSpPr>
        <p:spPr/>
        <p:txBody>
          <a:bodyPr/>
          <a:lstStyle/>
          <a:p>
            <a:r>
              <a:rPr lang="en-US"/>
              <a:t>Monetary Institute Confidential</a:t>
            </a:r>
          </a:p>
        </p:txBody>
      </p:sp>
      <p:sp>
        <p:nvSpPr>
          <p:cNvPr id="6" name="Slide Number Placeholder 5"/>
          <p:cNvSpPr>
            <a:spLocks noGrp="1"/>
          </p:cNvSpPr>
          <p:nvPr>
            <p:ph type="sldNum" sz="quarter" idx="12"/>
          </p:nvPr>
        </p:nvSpPr>
        <p:spPr/>
        <p:txBody>
          <a:bodyPr/>
          <a:lstStyle/>
          <a:p>
            <a:fld id="{4FEC94E0-C7A5-45EA-94FC-89D7CCBF10C3}" type="slidenum">
              <a:rPr lang="en-US" smtClean="0"/>
              <a:t>‹#›</a:t>
            </a:fld>
            <a:endParaRPr lang="en-US"/>
          </a:p>
        </p:txBody>
      </p:sp>
    </p:spTree>
    <p:extLst>
      <p:ext uri="{BB962C8B-B14F-4D97-AF65-F5344CB8AC3E}">
        <p14:creationId xmlns:p14="http://schemas.microsoft.com/office/powerpoint/2010/main" val="217233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63B4-18EA-4D27-834F-1CAB47992A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BA8E27-D021-4558-AA0E-79A555FAC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643482-553F-4654-9FFC-34E062B09618}"/>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5" name="Footer Placeholder 4">
            <a:extLst>
              <a:ext uri="{FF2B5EF4-FFF2-40B4-BE49-F238E27FC236}">
                <a16:creationId xmlns:a16="http://schemas.microsoft.com/office/drawing/2014/main" id="{54C1E687-5FB0-40AD-BECC-75EAB9D45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61E27-1CE3-4617-8F93-48CAD30A73E3}"/>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22736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861D-9EFE-459E-9775-68B7745D4C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F80DD-D826-42B5-924B-C779AF27F1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07BD7-C81A-4DEF-A9C5-169B90244B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E86047-C88F-425D-97FF-B0EE2315F507}"/>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6" name="Footer Placeholder 5">
            <a:extLst>
              <a:ext uri="{FF2B5EF4-FFF2-40B4-BE49-F238E27FC236}">
                <a16:creationId xmlns:a16="http://schemas.microsoft.com/office/drawing/2014/main" id="{E7AAEE75-A90F-4F30-B705-9D9BF0DAC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2F1B7-C939-483D-B88C-A8CF3475DF3D}"/>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233192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680E-B610-4DD2-B13C-6C0163687C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99E04-2BA2-4F74-A386-1CA9529D2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68554A-CB25-4411-884C-123E7AD2B1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501D4D-A6E1-4C11-A552-31C30F2CA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D7CD41-5D30-4699-9B99-447D2DD2A3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78B354-50AE-4886-A3BA-8B84112A1736}"/>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8" name="Footer Placeholder 7">
            <a:extLst>
              <a:ext uri="{FF2B5EF4-FFF2-40B4-BE49-F238E27FC236}">
                <a16:creationId xmlns:a16="http://schemas.microsoft.com/office/drawing/2014/main" id="{26C03820-65C1-4EC9-AECA-C5926787E4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DEA40E-034D-407B-8B59-B42680328D0F}"/>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275793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22C0-31A6-456A-BCC4-5CAF960FB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82168B-22E6-4521-B86A-5E65C3C59594}"/>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4" name="Footer Placeholder 3">
            <a:extLst>
              <a:ext uri="{FF2B5EF4-FFF2-40B4-BE49-F238E27FC236}">
                <a16:creationId xmlns:a16="http://schemas.microsoft.com/office/drawing/2014/main" id="{ADBC665A-4108-42F0-B275-2CDD211797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44A93E-4BF1-4DA1-ADBE-A12F4935591F}"/>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364961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4B85ED-9766-43EC-88B8-D4B881530AF4}"/>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3" name="Footer Placeholder 2">
            <a:extLst>
              <a:ext uri="{FF2B5EF4-FFF2-40B4-BE49-F238E27FC236}">
                <a16:creationId xmlns:a16="http://schemas.microsoft.com/office/drawing/2014/main" id="{E482C6BE-1900-4645-8F97-3DD1C65A62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B911AB-ED8E-4C24-8127-0FDD6935CB8C}"/>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69637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A238-BABD-413C-89F3-AD2ABF44C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9BE068-AD62-4E55-81F0-8FAEAA0243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EE41D6-5995-41A5-B547-CB7B3FB1D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C932B8-4B63-4690-AF2E-8BDE16A5A350}"/>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6" name="Footer Placeholder 5">
            <a:extLst>
              <a:ext uri="{FF2B5EF4-FFF2-40B4-BE49-F238E27FC236}">
                <a16:creationId xmlns:a16="http://schemas.microsoft.com/office/drawing/2014/main" id="{B9D5F74B-29B8-451E-8EB7-F1D96ABF4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F068E-F31F-4F9B-89F3-9874065F4F90}"/>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176224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6233-87C6-4E83-A9D5-C4F11F38D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E1B82-A44C-45EF-B6DD-422ED00E80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351C45-9DA2-41FA-8C24-B4E71E2EC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26689E-3C57-4840-93BD-B0856447B522}"/>
              </a:ext>
            </a:extLst>
          </p:cNvPr>
          <p:cNvSpPr>
            <a:spLocks noGrp="1"/>
          </p:cNvSpPr>
          <p:nvPr>
            <p:ph type="dt" sz="half" idx="10"/>
          </p:nvPr>
        </p:nvSpPr>
        <p:spPr/>
        <p:txBody>
          <a:bodyPr/>
          <a:lstStyle/>
          <a:p>
            <a:fld id="{518F8A02-0627-4AA2-8F03-DC705E266D7D}" type="datetimeFigureOut">
              <a:rPr lang="en-US" smtClean="0"/>
              <a:t>9/12/2018</a:t>
            </a:fld>
            <a:endParaRPr lang="en-US"/>
          </a:p>
        </p:txBody>
      </p:sp>
      <p:sp>
        <p:nvSpPr>
          <p:cNvPr id="6" name="Footer Placeholder 5">
            <a:extLst>
              <a:ext uri="{FF2B5EF4-FFF2-40B4-BE49-F238E27FC236}">
                <a16:creationId xmlns:a16="http://schemas.microsoft.com/office/drawing/2014/main" id="{A1B2F61D-F636-43DC-94A2-3B88ABDAF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097D6-9DB2-48B8-8BBA-DC3BC8612BF8}"/>
              </a:ext>
            </a:extLst>
          </p:cNvPr>
          <p:cNvSpPr>
            <a:spLocks noGrp="1"/>
          </p:cNvSpPr>
          <p:nvPr>
            <p:ph type="sldNum" sz="quarter" idx="12"/>
          </p:nvPr>
        </p:nvSpPr>
        <p:spPr/>
        <p:txBody>
          <a:bodyPr/>
          <a:lstStyle/>
          <a:p>
            <a:fld id="{FF653EA2-A8B6-40D0-8CEE-195C80CDA198}" type="slidenum">
              <a:rPr lang="en-US" smtClean="0"/>
              <a:t>‹#›</a:t>
            </a:fld>
            <a:endParaRPr lang="en-US"/>
          </a:p>
        </p:txBody>
      </p:sp>
    </p:spTree>
    <p:extLst>
      <p:ext uri="{BB962C8B-B14F-4D97-AF65-F5344CB8AC3E}">
        <p14:creationId xmlns:p14="http://schemas.microsoft.com/office/powerpoint/2010/main" val="50177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C1B4E-03CC-4926-A98A-C00A292D8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E897C8-9918-4C6F-8A67-5B679F0FB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24FE2-B55E-47DD-BE1D-72D988425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F8A02-0627-4AA2-8F03-DC705E266D7D}" type="datetimeFigureOut">
              <a:rPr lang="en-US" smtClean="0"/>
              <a:t>9/12/2018</a:t>
            </a:fld>
            <a:endParaRPr lang="en-US"/>
          </a:p>
        </p:txBody>
      </p:sp>
      <p:sp>
        <p:nvSpPr>
          <p:cNvPr id="5" name="Footer Placeholder 4">
            <a:extLst>
              <a:ext uri="{FF2B5EF4-FFF2-40B4-BE49-F238E27FC236}">
                <a16:creationId xmlns:a16="http://schemas.microsoft.com/office/drawing/2014/main" id="{968C131C-F0C4-4344-949D-88A958063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E08296-5A41-476D-898D-F09A9C91C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53EA2-A8B6-40D0-8CEE-195C80CDA198}" type="slidenum">
              <a:rPr lang="en-US" smtClean="0"/>
              <a:t>‹#›</a:t>
            </a:fld>
            <a:endParaRPr lang="en-US"/>
          </a:p>
        </p:txBody>
      </p:sp>
    </p:spTree>
    <p:extLst>
      <p:ext uri="{BB962C8B-B14F-4D97-AF65-F5344CB8AC3E}">
        <p14:creationId xmlns:p14="http://schemas.microsoft.com/office/powerpoint/2010/main" val="271261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57D755-0080-44AC-A88D-F4C4FBF0D2AC}" type="datetime1">
              <a:rPr lang="en-US" smtClean="0"/>
              <a:t>9/12/2018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Monetary Institute Confidential</a:t>
            </a: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EC94E0-C7A5-45EA-94FC-89D7CCBF10C3}" type="slidenum">
              <a:rPr lang="en-US" smtClean="0"/>
              <a:t>‹#›</a:t>
            </a:fld>
            <a:endParaRPr lang="en-US"/>
          </a:p>
        </p:txBody>
      </p:sp>
    </p:spTree>
    <p:extLst>
      <p:ext uri="{BB962C8B-B14F-4D97-AF65-F5344CB8AC3E}">
        <p14:creationId xmlns:p14="http://schemas.microsoft.com/office/powerpoint/2010/main" val="1192449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165452-614F-43F1-BA1D-3A10368F498D}"/>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The Politics of Global Economics</a:t>
            </a:r>
          </a:p>
        </p:txBody>
      </p:sp>
    </p:spTree>
    <p:extLst>
      <p:ext uri="{BB962C8B-B14F-4D97-AF65-F5344CB8AC3E}">
        <p14:creationId xmlns:p14="http://schemas.microsoft.com/office/powerpoint/2010/main" val="9646006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489A4B-A900-4CEE-8A5E-B21E409FD429}"/>
              </a:ext>
            </a:extLst>
          </p:cNvPr>
          <p:cNvSpPr txBox="1"/>
          <p:nvPr/>
        </p:nvSpPr>
        <p:spPr>
          <a:xfrm>
            <a:off x="433953" y="3285641"/>
            <a:ext cx="9670942" cy="830997"/>
          </a:xfrm>
          <a:prstGeom prst="rect">
            <a:avLst/>
          </a:prstGeom>
          <a:noFill/>
        </p:spPr>
        <p:txBody>
          <a:bodyPr wrap="square" rtlCol="0">
            <a:spAutoFit/>
          </a:bodyPr>
          <a:lstStyle/>
          <a:p>
            <a:pPr marL="1200150" lvl="2" indent="-285750">
              <a:buFont typeface="Arial" panose="020B0604020202020204" pitchFamily="34" charset="0"/>
              <a:buChar char="•"/>
            </a:pPr>
            <a:r>
              <a:rPr lang="en-US" sz="4800" dirty="0">
                <a:solidFill>
                  <a:srgbClr val="C00000"/>
                </a:solidFill>
              </a:rPr>
              <a:t>What is the Kingdom response?</a:t>
            </a:r>
          </a:p>
        </p:txBody>
      </p:sp>
      <p:pic>
        <p:nvPicPr>
          <p:cNvPr id="5" name="Picture 4" descr="Image result for pictures of politics">
            <a:extLst>
              <a:ext uri="{FF2B5EF4-FFF2-40B4-BE49-F238E27FC236}">
                <a16:creationId xmlns:a16="http://schemas.microsoft.com/office/drawing/2014/main" id="{D7C03A7B-CCCB-495F-924B-13DD4A979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74" r="30026" b="-2"/>
          <a:stretch/>
        </p:blipFill>
        <p:spPr bwMode="auto">
          <a:xfrm>
            <a:off x="62014" y="4380798"/>
            <a:ext cx="2851668" cy="2431471"/>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66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ictures of global economics">
            <a:extLst>
              <a:ext uri="{FF2B5EF4-FFF2-40B4-BE49-F238E27FC236}">
                <a16:creationId xmlns:a16="http://schemas.microsoft.com/office/drawing/2014/main" id="{6F4ED27C-80C9-4422-B8A5-5AC396CCC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0375"/>
            <a:ext cx="12192000" cy="5127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1033C8-6E3B-4697-A0E7-2943141FD216}"/>
              </a:ext>
            </a:extLst>
          </p:cNvPr>
          <p:cNvSpPr txBox="1"/>
          <p:nvPr/>
        </p:nvSpPr>
        <p:spPr>
          <a:xfrm>
            <a:off x="3730752" y="420624"/>
            <a:ext cx="5148072" cy="923330"/>
          </a:xfrm>
          <a:prstGeom prst="rect">
            <a:avLst/>
          </a:prstGeom>
          <a:noFill/>
        </p:spPr>
        <p:txBody>
          <a:bodyPr wrap="square" rtlCol="0">
            <a:spAutoFit/>
          </a:bodyPr>
          <a:lstStyle/>
          <a:p>
            <a:r>
              <a:rPr lang="en-US" sz="5400" dirty="0"/>
              <a:t>Global Economics</a:t>
            </a:r>
          </a:p>
        </p:txBody>
      </p:sp>
    </p:spTree>
    <p:extLst>
      <p:ext uri="{BB962C8B-B14F-4D97-AF65-F5344CB8AC3E}">
        <p14:creationId xmlns:p14="http://schemas.microsoft.com/office/powerpoint/2010/main" val="63358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D2790-21A3-46E0-BA25-70C506E41722}"/>
              </a:ext>
            </a:extLst>
          </p:cNvPr>
          <p:cNvSpPr txBox="1"/>
          <p:nvPr/>
        </p:nvSpPr>
        <p:spPr>
          <a:xfrm>
            <a:off x="1850793" y="2715184"/>
            <a:ext cx="6679769"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t>Debt</a:t>
            </a:r>
          </a:p>
          <a:p>
            <a:pPr marL="285750" indent="-285750">
              <a:buFont typeface="Arial" panose="020B0604020202020204" pitchFamily="34" charset="0"/>
              <a:buChar char="•"/>
            </a:pPr>
            <a:r>
              <a:rPr lang="en-US" sz="3600" dirty="0"/>
              <a:t>Jobs</a:t>
            </a:r>
          </a:p>
          <a:p>
            <a:pPr marL="285750" indent="-285750">
              <a:buFont typeface="Arial" panose="020B0604020202020204" pitchFamily="34" charset="0"/>
              <a:buChar char="•"/>
            </a:pPr>
            <a:r>
              <a:rPr lang="en-US" sz="3600" dirty="0"/>
              <a:t>Demographics</a:t>
            </a:r>
          </a:p>
          <a:p>
            <a:pPr marL="285750" indent="-285750">
              <a:buFont typeface="Arial" panose="020B0604020202020204" pitchFamily="34" charset="0"/>
              <a:buChar char="•"/>
            </a:pPr>
            <a:r>
              <a:rPr lang="en-US" sz="3600" dirty="0"/>
              <a:t>Thucydides’ Trap</a:t>
            </a:r>
          </a:p>
        </p:txBody>
      </p:sp>
      <p:pic>
        <p:nvPicPr>
          <p:cNvPr id="3" name="Picture 2" descr="Image result for pictures of global economics">
            <a:extLst>
              <a:ext uri="{FF2B5EF4-FFF2-40B4-BE49-F238E27FC236}">
                <a16:creationId xmlns:a16="http://schemas.microsoft.com/office/drawing/2014/main" id="{9FD68156-82C4-4A54-AB42-8C5780B1DB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48" t="19752" r="28178"/>
          <a:stretch/>
        </p:blipFill>
        <p:spPr bwMode="auto">
          <a:xfrm>
            <a:off x="8530562" y="0"/>
            <a:ext cx="3661438" cy="2797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C689E3-98F2-4594-82A9-ED9A995FEDF7}"/>
              </a:ext>
            </a:extLst>
          </p:cNvPr>
          <p:cNvSpPr txBox="1"/>
          <p:nvPr/>
        </p:nvSpPr>
        <p:spPr>
          <a:xfrm>
            <a:off x="729762" y="808892"/>
            <a:ext cx="7341575" cy="923330"/>
          </a:xfrm>
          <a:prstGeom prst="rect">
            <a:avLst/>
          </a:prstGeom>
          <a:noFill/>
        </p:spPr>
        <p:txBody>
          <a:bodyPr wrap="square" rtlCol="0">
            <a:spAutoFit/>
          </a:bodyPr>
          <a:lstStyle/>
          <a:p>
            <a:r>
              <a:rPr lang="en-US" sz="5400" dirty="0"/>
              <a:t>Our 4 greatest challenges</a:t>
            </a:r>
          </a:p>
        </p:txBody>
      </p:sp>
    </p:spTree>
    <p:extLst>
      <p:ext uri="{BB962C8B-B14F-4D97-AF65-F5344CB8AC3E}">
        <p14:creationId xmlns:p14="http://schemas.microsoft.com/office/powerpoint/2010/main" val="41064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D2790-21A3-46E0-BA25-70C506E41722}"/>
              </a:ext>
            </a:extLst>
          </p:cNvPr>
          <p:cNvSpPr txBox="1"/>
          <p:nvPr/>
        </p:nvSpPr>
        <p:spPr>
          <a:xfrm>
            <a:off x="1302305" y="2211489"/>
            <a:ext cx="6679769"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The government follows its own accounting rules</a:t>
            </a:r>
          </a:p>
          <a:p>
            <a:pPr marL="571500" indent="-571500">
              <a:buFont typeface="Arial" panose="020B0604020202020204" pitchFamily="34" charset="0"/>
              <a:buChar char="•"/>
            </a:pPr>
            <a:r>
              <a:rPr lang="en-US" sz="3600" dirty="0"/>
              <a:t>And these are:</a:t>
            </a:r>
          </a:p>
          <a:p>
            <a:pPr marL="571500" indent="-571500">
              <a:buFont typeface="Arial" panose="020B0604020202020204" pitchFamily="34" charset="0"/>
              <a:buChar char="•"/>
            </a:pPr>
            <a:r>
              <a:rPr lang="en-US" sz="3600" dirty="0"/>
              <a:t>Under standard rules, it would owe the “fiscal gap” </a:t>
            </a:r>
          </a:p>
          <a:p>
            <a:pPr marL="1028700" lvl="1" indent="-571500">
              <a:buFont typeface="Arial" panose="020B0604020202020204" pitchFamily="34" charset="0"/>
              <a:buChar char="•"/>
            </a:pPr>
            <a:r>
              <a:rPr lang="en-US" sz="3600" dirty="0"/>
              <a:t>Which is about $210T</a:t>
            </a:r>
          </a:p>
          <a:p>
            <a:pPr marL="1028700" lvl="1" indent="-571500">
              <a:buFont typeface="Arial" panose="020B0604020202020204" pitchFamily="34" charset="0"/>
              <a:buChar char="•"/>
            </a:pPr>
            <a:r>
              <a:rPr lang="en-US" sz="3600" dirty="0"/>
              <a:t>And what is that????</a:t>
            </a:r>
          </a:p>
        </p:txBody>
      </p:sp>
      <p:pic>
        <p:nvPicPr>
          <p:cNvPr id="3" name="Picture 2" descr="Image result for pictures of global economics">
            <a:extLst>
              <a:ext uri="{FF2B5EF4-FFF2-40B4-BE49-F238E27FC236}">
                <a16:creationId xmlns:a16="http://schemas.microsoft.com/office/drawing/2014/main" id="{9FD68156-82C4-4A54-AB42-8C5780B1DB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48" t="19752" r="28178"/>
          <a:stretch/>
        </p:blipFill>
        <p:spPr bwMode="auto">
          <a:xfrm>
            <a:off x="8530562" y="0"/>
            <a:ext cx="3661438" cy="2797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709CF9-7DF9-4F60-8EFA-71C581650B39}"/>
              </a:ext>
            </a:extLst>
          </p:cNvPr>
          <p:cNvSpPr txBox="1"/>
          <p:nvPr/>
        </p:nvSpPr>
        <p:spPr>
          <a:xfrm>
            <a:off x="3261947" y="808893"/>
            <a:ext cx="1705708" cy="923330"/>
          </a:xfrm>
          <a:prstGeom prst="rect">
            <a:avLst/>
          </a:prstGeom>
          <a:noFill/>
        </p:spPr>
        <p:txBody>
          <a:bodyPr wrap="square" rtlCol="0">
            <a:spAutoFit/>
          </a:bodyPr>
          <a:lstStyle/>
          <a:p>
            <a:r>
              <a:rPr lang="en-US" sz="5400" dirty="0"/>
              <a:t>Debt</a:t>
            </a:r>
          </a:p>
        </p:txBody>
      </p:sp>
    </p:spTree>
    <p:extLst>
      <p:ext uri="{BB962C8B-B14F-4D97-AF65-F5344CB8AC3E}">
        <p14:creationId xmlns:p14="http://schemas.microsoft.com/office/powerpoint/2010/main" val="165805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67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growth chart of global debt">
            <a:extLst>
              <a:ext uri="{FF2B5EF4-FFF2-40B4-BE49-F238E27FC236}">
                <a16:creationId xmlns:a16="http://schemas.microsoft.com/office/drawing/2014/main" id="{8C1AFC7F-F318-4C66-9844-AFBAA3552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04" y="643467"/>
            <a:ext cx="714239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39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67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0D93BBF-B877-4E4A-AD7B-D6673AE14BE2}"/>
              </a:ext>
            </a:extLst>
          </p:cNvPr>
          <p:cNvPicPr>
            <a:picLocks noChangeAspect="1"/>
          </p:cNvPicPr>
          <p:nvPr/>
        </p:nvPicPr>
        <p:blipFill>
          <a:blip r:embed="rId2"/>
          <a:stretch>
            <a:fillRect/>
          </a:stretch>
        </p:blipFill>
        <p:spPr>
          <a:xfrm>
            <a:off x="2008682" y="504906"/>
            <a:ext cx="8476785" cy="5873034"/>
          </a:xfrm>
          <a:prstGeom prst="rect">
            <a:avLst/>
          </a:prstGeom>
        </p:spPr>
      </p:pic>
    </p:spTree>
    <p:extLst>
      <p:ext uri="{BB962C8B-B14F-4D97-AF65-F5344CB8AC3E}">
        <p14:creationId xmlns:p14="http://schemas.microsoft.com/office/powerpoint/2010/main" val="205728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Related image">
            <a:extLst>
              <a:ext uri="{FF2B5EF4-FFF2-40B4-BE49-F238E27FC236}">
                <a16:creationId xmlns:a16="http://schemas.microsoft.com/office/drawing/2014/main" id="{F54F9CF5-9DA5-4173-80AB-44D8928C1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201" y="643467"/>
            <a:ext cx="508359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3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lated image">
            <a:extLst>
              <a:ext uri="{FF2B5EF4-FFF2-40B4-BE49-F238E27FC236}">
                <a16:creationId xmlns:a16="http://schemas.microsoft.com/office/drawing/2014/main" id="{98A7D764-0456-44A0-A9F6-6B50E11D2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643467"/>
            <a:ext cx="83565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1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a:extLst>
              <a:ext uri="{FF2B5EF4-FFF2-40B4-BE49-F238E27FC236}">
                <a16:creationId xmlns:a16="http://schemas.microsoft.com/office/drawing/2014/main" id="{703EABE4-C832-4611-902F-408653BF7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264" y="-2240280"/>
            <a:ext cx="8193024" cy="979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65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D2790-21A3-46E0-BA25-70C506E41722}"/>
              </a:ext>
            </a:extLst>
          </p:cNvPr>
          <p:cNvSpPr txBox="1"/>
          <p:nvPr/>
        </p:nvSpPr>
        <p:spPr>
          <a:xfrm>
            <a:off x="-426205" y="1295947"/>
            <a:ext cx="8624807" cy="2677656"/>
          </a:xfrm>
          <a:prstGeom prst="rect">
            <a:avLst/>
          </a:prstGeom>
          <a:noFill/>
        </p:spPr>
        <p:txBody>
          <a:bodyPr wrap="square" rtlCol="0">
            <a:spAutoFit/>
          </a:bodyPr>
          <a:lstStyle/>
          <a:p>
            <a:pPr marL="1200150" lvl="2" indent="-285750">
              <a:buFont typeface="Arial" panose="020B0604020202020204" pitchFamily="34" charset="0"/>
              <a:buChar char="•"/>
            </a:pPr>
            <a:r>
              <a:rPr lang="en-US" sz="2800" dirty="0"/>
              <a:t>Jobs versus work</a:t>
            </a:r>
          </a:p>
          <a:p>
            <a:pPr marL="1657350" lvl="3" indent="-285750">
              <a:buFont typeface="Arial" panose="020B0604020202020204" pitchFamily="34" charset="0"/>
              <a:buChar char="•"/>
            </a:pPr>
            <a:r>
              <a:rPr lang="en-US" sz="2800" dirty="0"/>
              <a:t>Job is what is done to earn money</a:t>
            </a:r>
          </a:p>
          <a:p>
            <a:pPr marL="1657350" lvl="3" indent="-285750">
              <a:buFont typeface="Arial" panose="020B0604020202020204" pitchFamily="34" charset="0"/>
              <a:buChar char="•"/>
            </a:pPr>
            <a:r>
              <a:rPr lang="en-US" sz="2800" dirty="0"/>
              <a:t>Work is done to accomplish something</a:t>
            </a:r>
          </a:p>
          <a:p>
            <a:pPr marL="1657350" lvl="3" indent="-285750">
              <a:buFont typeface="Arial" panose="020B0604020202020204" pitchFamily="34" charset="0"/>
              <a:buChar char="•"/>
            </a:pPr>
            <a:r>
              <a:rPr lang="en-US" sz="2800" dirty="0"/>
              <a:t>We have always had work, but jobs only became commonplace post industrial revolution</a:t>
            </a:r>
          </a:p>
        </p:txBody>
      </p:sp>
      <p:pic>
        <p:nvPicPr>
          <p:cNvPr id="3" name="Picture 2" descr="Image result for pictures of global economics">
            <a:extLst>
              <a:ext uri="{FF2B5EF4-FFF2-40B4-BE49-F238E27FC236}">
                <a16:creationId xmlns:a16="http://schemas.microsoft.com/office/drawing/2014/main" id="{9FD68156-82C4-4A54-AB42-8C5780B1DB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48" t="19752" r="28178"/>
          <a:stretch/>
        </p:blipFill>
        <p:spPr bwMode="auto">
          <a:xfrm>
            <a:off x="8530562" y="0"/>
            <a:ext cx="3661438" cy="2797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489A4B-A900-4CEE-8A5E-B21E409FD429}"/>
              </a:ext>
            </a:extLst>
          </p:cNvPr>
          <p:cNvSpPr txBox="1"/>
          <p:nvPr/>
        </p:nvSpPr>
        <p:spPr>
          <a:xfrm>
            <a:off x="4021812" y="441702"/>
            <a:ext cx="1278610" cy="830997"/>
          </a:xfrm>
          <a:prstGeom prst="rect">
            <a:avLst/>
          </a:prstGeom>
          <a:noFill/>
        </p:spPr>
        <p:txBody>
          <a:bodyPr wrap="square" rtlCol="0">
            <a:spAutoFit/>
          </a:bodyPr>
          <a:lstStyle/>
          <a:p>
            <a:r>
              <a:rPr lang="en-US" sz="4800" dirty="0"/>
              <a:t>Jobs</a:t>
            </a:r>
          </a:p>
        </p:txBody>
      </p:sp>
      <p:sp>
        <p:nvSpPr>
          <p:cNvPr id="5" name="TextBox 4">
            <a:extLst>
              <a:ext uri="{FF2B5EF4-FFF2-40B4-BE49-F238E27FC236}">
                <a16:creationId xmlns:a16="http://schemas.microsoft.com/office/drawing/2014/main" id="{5196FFBD-2610-4D57-850C-66B0F4678EED}"/>
              </a:ext>
            </a:extLst>
          </p:cNvPr>
          <p:cNvSpPr txBox="1"/>
          <p:nvPr/>
        </p:nvSpPr>
        <p:spPr>
          <a:xfrm>
            <a:off x="-255722" y="4068305"/>
            <a:ext cx="7933877" cy="523220"/>
          </a:xfrm>
          <a:prstGeom prst="rect">
            <a:avLst/>
          </a:prstGeom>
          <a:noFill/>
        </p:spPr>
        <p:txBody>
          <a:bodyPr wrap="square" rtlCol="0">
            <a:spAutoFit/>
          </a:bodyPr>
          <a:lstStyle/>
          <a:p>
            <a:pPr marL="1200150" lvl="2" indent="-285750">
              <a:buFont typeface="Arial" panose="020B0604020202020204" pitchFamily="34" charset="0"/>
              <a:buChar char="•"/>
            </a:pPr>
            <a:r>
              <a:rPr lang="en-US" sz="2800" dirty="0"/>
              <a:t>Can we turn “work” into “jobs”</a:t>
            </a:r>
          </a:p>
        </p:txBody>
      </p:sp>
      <p:sp>
        <p:nvSpPr>
          <p:cNvPr id="6" name="TextBox 5">
            <a:extLst>
              <a:ext uri="{FF2B5EF4-FFF2-40B4-BE49-F238E27FC236}">
                <a16:creationId xmlns:a16="http://schemas.microsoft.com/office/drawing/2014/main" id="{2E0A54E3-1A59-413F-95D8-7E6231BE022E}"/>
              </a:ext>
            </a:extLst>
          </p:cNvPr>
          <p:cNvSpPr txBox="1"/>
          <p:nvPr/>
        </p:nvSpPr>
        <p:spPr>
          <a:xfrm>
            <a:off x="635431" y="4821857"/>
            <a:ext cx="704272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This is Doug </a:t>
            </a:r>
            <a:r>
              <a:rPr lang="en-US" sz="2800" dirty="0" err="1"/>
              <a:t>Tjaden’s</a:t>
            </a:r>
            <a:r>
              <a:rPr lang="en-US" sz="2800" dirty="0"/>
              <a:t> vision</a:t>
            </a:r>
          </a:p>
        </p:txBody>
      </p:sp>
    </p:spTree>
    <p:extLst>
      <p:ext uri="{BB962C8B-B14F-4D97-AF65-F5344CB8AC3E}">
        <p14:creationId xmlns:p14="http://schemas.microsoft.com/office/powerpoint/2010/main" val="1445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Image result for pictures of economics">
            <a:extLst>
              <a:ext uri="{FF2B5EF4-FFF2-40B4-BE49-F238E27FC236}">
                <a16:creationId xmlns:a16="http://schemas.microsoft.com/office/drawing/2014/main" id="{975C51BC-90BC-4793-AECF-9763C0428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1" r="-4" b="-4"/>
          <a:stretch/>
        </p:blipFill>
        <p:spPr bwMode="auto">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Image result for pictures of politics">
            <a:extLst>
              <a:ext uri="{FF2B5EF4-FFF2-40B4-BE49-F238E27FC236}">
                <a16:creationId xmlns:a16="http://schemas.microsoft.com/office/drawing/2014/main" id="{A2E1A495-B6BB-45BC-95BC-2C0A0C3710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74" r="30026" b="-2"/>
          <a:stretch/>
        </p:blipFill>
        <p:spPr bwMode="auto">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9222" name="Picture 6" descr="Image result for kingdom pictures">
            <a:extLst>
              <a:ext uri="{FF2B5EF4-FFF2-40B4-BE49-F238E27FC236}">
                <a16:creationId xmlns:a16="http://schemas.microsoft.com/office/drawing/2014/main" id="{7854B8EC-51C0-4C14-8058-6662ED04B9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755" r="26484" b="-2"/>
          <a:stretch/>
        </p:blipFill>
        <p:spPr bwMode="auto">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FEEF837-2BBA-4331-94FA-F9B776C75961}"/>
              </a:ext>
            </a:extLst>
          </p:cNvPr>
          <p:cNvSpPr>
            <a:spLocks noGrp="1"/>
          </p:cNvSpPr>
          <p:nvPr>
            <p:ph idx="1"/>
          </p:nvPr>
        </p:nvSpPr>
        <p:spPr>
          <a:xfrm>
            <a:off x="6940296" y="2871982"/>
            <a:ext cx="4668256" cy="3181684"/>
          </a:xfrm>
        </p:spPr>
        <p:txBody>
          <a:bodyPr anchor="t">
            <a:normAutofit/>
          </a:bodyPr>
          <a:lstStyle/>
          <a:p>
            <a:r>
              <a:rPr lang="en-US" sz="3600" dirty="0"/>
              <a:t>Kingdom</a:t>
            </a:r>
          </a:p>
          <a:p>
            <a:r>
              <a:rPr lang="en-US" sz="3600" dirty="0"/>
              <a:t>Politics</a:t>
            </a:r>
          </a:p>
          <a:p>
            <a:r>
              <a:rPr lang="en-US" sz="3600" dirty="0"/>
              <a:t>Global Economics</a:t>
            </a:r>
          </a:p>
        </p:txBody>
      </p:sp>
    </p:spTree>
    <p:extLst>
      <p:ext uri="{BB962C8B-B14F-4D97-AF65-F5344CB8AC3E}">
        <p14:creationId xmlns:p14="http://schemas.microsoft.com/office/powerpoint/2010/main" val="36686336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pictures of global economics">
            <a:extLst>
              <a:ext uri="{FF2B5EF4-FFF2-40B4-BE49-F238E27FC236}">
                <a16:creationId xmlns:a16="http://schemas.microsoft.com/office/drawing/2014/main" id="{9FD68156-82C4-4A54-AB42-8C5780B1DB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48" t="19752" r="28178"/>
          <a:stretch/>
        </p:blipFill>
        <p:spPr bwMode="auto">
          <a:xfrm>
            <a:off x="8530562" y="0"/>
            <a:ext cx="3661438" cy="2797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489A4B-A900-4CEE-8A5E-B21E409FD429}"/>
              </a:ext>
            </a:extLst>
          </p:cNvPr>
          <p:cNvSpPr txBox="1"/>
          <p:nvPr/>
        </p:nvSpPr>
        <p:spPr>
          <a:xfrm>
            <a:off x="4021812" y="441702"/>
            <a:ext cx="1278610" cy="830997"/>
          </a:xfrm>
          <a:prstGeom prst="rect">
            <a:avLst/>
          </a:prstGeom>
          <a:noFill/>
        </p:spPr>
        <p:txBody>
          <a:bodyPr wrap="square" rtlCol="0">
            <a:spAutoFit/>
          </a:bodyPr>
          <a:lstStyle/>
          <a:p>
            <a:r>
              <a:rPr lang="en-US" sz="4800" dirty="0"/>
              <a:t>Jobs</a:t>
            </a:r>
          </a:p>
        </p:txBody>
      </p:sp>
      <p:sp>
        <p:nvSpPr>
          <p:cNvPr id="5" name="TextBox 4">
            <a:extLst>
              <a:ext uri="{FF2B5EF4-FFF2-40B4-BE49-F238E27FC236}">
                <a16:creationId xmlns:a16="http://schemas.microsoft.com/office/drawing/2014/main" id="{5196FFBD-2610-4D57-850C-66B0F4678EED}"/>
              </a:ext>
            </a:extLst>
          </p:cNvPr>
          <p:cNvSpPr txBox="1"/>
          <p:nvPr/>
        </p:nvSpPr>
        <p:spPr>
          <a:xfrm>
            <a:off x="-305500" y="1472339"/>
            <a:ext cx="7933877" cy="954107"/>
          </a:xfrm>
          <a:prstGeom prst="rect">
            <a:avLst/>
          </a:prstGeom>
          <a:noFill/>
        </p:spPr>
        <p:txBody>
          <a:bodyPr wrap="square" rtlCol="0">
            <a:spAutoFit/>
          </a:bodyPr>
          <a:lstStyle/>
          <a:p>
            <a:pPr marL="1200150" lvl="2" indent="-285750">
              <a:buFont typeface="Arial" panose="020B0604020202020204" pitchFamily="34" charset="0"/>
              <a:buChar char="•"/>
            </a:pPr>
            <a:r>
              <a:rPr lang="en-US" sz="2800" dirty="0"/>
              <a:t>Issue is not technological change, but </a:t>
            </a:r>
            <a:r>
              <a:rPr lang="en-US" sz="2800" u="sng" dirty="0"/>
              <a:t>rate of change</a:t>
            </a:r>
          </a:p>
        </p:txBody>
      </p:sp>
      <p:sp>
        <p:nvSpPr>
          <p:cNvPr id="6" name="TextBox 5">
            <a:extLst>
              <a:ext uri="{FF2B5EF4-FFF2-40B4-BE49-F238E27FC236}">
                <a16:creationId xmlns:a16="http://schemas.microsoft.com/office/drawing/2014/main" id="{2E0A54E3-1A59-413F-95D8-7E6231BE022E}"/>
              </a:ext>
            </a:extLst>
          </p:cNvPr>
          <p:cNvSpPr txBox="1"/>
          <p:nvPr/>
        </p:nvSpPr>
        <p:spPr>
          <a:xfrm>
            <a:off x="1247614" y="2626086"/>
            <a:ext cx="7042724"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Automation</a:t>
            </a:r>
          </a:p>
          <a:p>
            <a:pPr marL="285750" indent="-285750">
              <a:buFont typeface="Arial" panose="020B0604020202020204" pitchFamily="34" charset="0"/>
              <a:buChar char="•"/>
            </a:pPr>
            <a:r>
              <a:rPr lang="en-US" sz="2800" dirty="0"/>
              <a:t>Robotics</a:t>
            </a:r>
          </a:p>
          <a:p>
            <a:pPr marL="285750" indent="-285750">
              <a:buFont typeface="Arial" panose="020B0604020202020204" pitchFamily="34" charset="0"/>
              <a:buChar char="•"/>
            </a:pPr>
            <a:r>
              <a:rPr lang="en-US" sz="2800" dirty="0"/>
              <a:t>Artificial intelligence</a:t>
            </a:r>
          </a:p>
        </p:txBody>
      </p:sp>
    </p:spTree>
    <p:extLst>
      <p:ext uri="{BB962C8B-B14F-4D97-AF65-F5344CB8AC3E}">
        <p14:creationId xmlns:p14="http://schemas.microsoft.com/office/powerpoint/2010/main" val="30403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D2790-21A3-46E0-BA25-70C506E41722}"/>
              </a:ext>
            </a:extLst>
          </p:cNvPr>
          <p:cNvSpPr txBox="1"/>
          <p:nvPr/>
        </p:nvSpPr>
        <p:spPr>
          <a:xfrm>
            <a:off x="-464951" y="1931251"/>
            <a:ext cx="8624807" cy="3539430"/>
          </a:xfrm>
          <a:prstGeom prst="rect">
            <a:avLst/>
          </a:prstGeom>
          <a:noFill/>
        </p:spPr>
        <p:txBody>
          <a:bodyPr wrap="square" rtlCol="0">
            <a:spAutoFit/>
          </a:bodyPr>
          <a:lstStyle/>
          <a:p>
            <a:pPr marL="1200150" lvl="2" indent="-285750">
              <a:buFont typeface="Arial" panose="020B0604020202020204" pitchFamily="34" charset="0"/>
              <a:buChar char="•"/>
            </a:pPr>
            <a:r>
              <a:rPr lang="en-US" sz="2800" dirty="0"/>
              <a:t>Globally up to 30% of all jobs could be replaced by automation by 2030</a:t>
            </a:r>
          </a:p>
          <a:p>
            <a:pPr marL="1657350" lvl="3" indent="-285750">
              <a:buFont typeface="Arial" panose="020B0604020202020204" pitchFamily="34" charset="0"/>
              <a:buChar char="•"/>
            </a:pPr>
            <a:r>
              <a:rPr lang="en-US" sz="2400" dirty="0"/>
              <a:t>“There are few precedents in which societies have successfully retrained such large numbers of people,”</a:t>
            </a:r>
          </a:p>
          <a:p>
            <a:pPr marL="1657350" lvl="3" indent="-285750">
              <a:buFont typeface="Arial" panose="020B0604020202020204" pitchFamily="34" charset="0"/>
              <a:buChar char="•"/>
            </a:pPr>
            <a:r>
              <a:rPr lang="en-US" sz="2400" dirty="0"/>
              <a:t>Almost 50% of those thrown out of work will have to find totally new occupations</a:t>
            </a:r>
          </a:p>
          <a:p>
            <a:pPr marL="1657350" lvl="3" indent="-285750">
              <a:buFont typeface="Arial" panose="020B0604020202020204" pitchFamily="34" charset="0"/>
              <a:buChar char="•"/>
            </a:pPr>
            <a:r>
              <a:rPr lang="en-US" sz="2400" dirty="0"/>
              <a:t>Most of those thrown out of work will be middle aged or older making retraining more difficult</a:t>
            </a:r>
          </a:p>
          <a:p>
            <a:pPr marL="1657350" lvl="3" indent="-285750">
              <a:buFont typeface="Arial" panose="020B0604020202020204" pitchFamily="34" charset="0"/>
              <a:buChar char="•"/>
            </a:pPr>
            <a:r>
              <a:rPr lang="en-US" sz="2400" dirty="0"/>
              <a:t>Wages will suffer</a:t>
            </a:r>
          </a:p>
        </p:txBody>
      </p:sp>
      <p:pic>
        <p:nvPicPr>
          <p:cNvPr id="3" name="Picture 2" descr="Image result for pictures of global economics">
            <a:extLst>
              <a:ext uri="{FF2B5EF4-FFF2-40B4-BE49-F238E27FC236}">
                <a16:creationId xmlns:a16="http://schemas.microsoft.com/office/drawing/2014/main" id="{9FD68156-82C4-4A54-AB42-8C5780B1DB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48" t="19752" r="28178"/>
          <a:stretch/>
        </p:blipFill>
        <p:spPr bwMode="auto">
          <a:xfrm>
            <a:off x="8530562" y="0"/>
            <a:ext cx="3661438" cy="2797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489A4B-A900-4CEE-8A5E-B21E409FD429}"/>
              </a:ext>
            </a:extLst>
          </p:cNvPr>
          <p:cNvSpPr txBox="1"/>
          <p:nvPr/>
        </p:nvSpPr>
        <p:spPr>
          <a:xfrm>
            <a:off x="0" y="230717"/>
            <a:ext cx="8460820" cy="1569660"/>
          </a:xfrm>
          <a:prstGeom prst="rect">
            <a:avLst/>
          </a:prstGeom>
          <a:noFill/>
        </p:spPr>
        <p:txBody>
          <a:bodyPr wrap="square" rtlCol="0">
            <a:spAutoFit/>
          </a:bodyPr>
          <a:lstStyle/>
          <a:p>
            <a:pPr algn="ctr"/>
            <a:r>
              <a:rPr lang="en-US" sz="4800" dirty="0"/>
              <a:t>McKinsey Global Institute</a:t>
            </a:r>
          </a:p>
          <a:p>
            <a:pPr algn="ctr"/>
            <a:r>
              <a:rPr lang="en-US" sz="2400" dirty="0">
                <a:solidFill>
                  <a:schemeClr val="accent1"/>
                </a:solidFill>
              </a:rPr>
              <a:t>JOBS LOST, JOBS GAINED, WORKFORCE TRANSISTIONS IN A TIME OF AUTOMATION </a:t>
            </a:r>
          </a:p>
        </p:txBody>
      </p:sp>
    </p:spTree>
    <p:extLst>
      <p:ext uri="{BB962C8B-B14F-4D97-AF65-F5344CB8AC3E}">
        <p14:creationId xmlns:p14="http://schemas.microsoft.com/office/powerpoint/2010/main" val="27205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D2790-21A3-46E0-BA25-70C506E41722}"/>
              </a:ext>
            </a:extLst>
          </p:cNvPr>
          <p:cNvSpPr txBox="1"/>
          <p:nvPr/>
        </p:nvSpPr>
        <p:spPr>
          <a:xfrm>
            <a:off x="293210" y="1346536"/>
            <a:ext cx="7679412" cy="1569660"/>
          </a:xfrm>
          <a:prstGeom prst="rect">
            <a:avLst/>
          </a:prstGeom>
          <a:noFill/>
        </p:spPr>
        <p:txBody>
          <a:bodyPr wrap="square" rtlCol="0">
            <a:spAutoFit/>
          </a:bodyPr>
          <a:lstStyle/>
          <a:p>
            <a:r>
              <a:rPr lang="en-US" sz="2400" dirty="0"/>
              <a:t>“The data indicate that despite the drop in unemployment, there has not been an increase in the number of quality jobs—those that pay enough to cover expenses and enable workers to save for the future.”</a:t>
            </a:r>
          </a:p>
        </p:txBody>
      </p:sp>
      <p:pic>
        <p:nvPicPr>
          <p:cNvPr id="3" name="Picture 2" descr="Image result for pictures of global economics">
            <a:extLst>
              <a:ext uri="{FF2B5EF4-FFF2-40B4-BE49-F238E27FC236}">
                <a16:creationId xmlns:a16="http://schemas.microsoft.com/office/drawing/2014/main" id="{9FD68156-82C4-4A54-AB42-8C5780B1DB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48" t="19752" r="28178"/>
          <a:stretch/>
        </p:blipFill>
        <p:spPr bwMode="auto">
          <a:xfrm>
            <a:off x="8530562" y="0"/>
            <a:ext cx="3661438" cy="2797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489A4B-A900-4CEE-8A5E-B21E409FD429}"/>
              </a:ext>
            </a:extLst>
          </p:cNvPr>
          <p:cNvSpPr txBox="1"/>
          <p:nvPr/>
        </p:nvSpPr>
        <p:spPr>
          <a:xfrm>
            <a:off x="1790054" y="441702"/>
            <a:ext cx="5323668" cy="646331"/>
          </a:xfrm>
          <a:prstGeom prst="rect">
            <a:avLst/>
          </a:prstGeom>
          <a:noFill/>
        </p:spPr>
        <p:txBody>
          <a:bodyPr wrap="square" rtlCol="0">
            <a:spAutoFit/>
          </a:bodyPr>
          <a:lstStyle/>
          <a:p>
            <a:r>
              <a:rPr lang="en-US" sz="3600" dirty="0"/>
              <a:t>Some quotes from the Fed</a:t>
            </a:r>
          </a:p>
        </p:txBody>
      </p:sp>
      <p:sp>
        <p:nvSpPr>
          <p:cNvPr id="5" name="TextBox 4">
            <a:extLst>
              <a:ext uri="{FF2B5EF4-FFF2-40B4-BE49-F238E27FC236}">
                <a16:creationId xmlns:a16="http://schemas.microsoft.com/office/drawing/2014/main" id="{5196FFBD-2610-4D57-850C-66B0F4678EED}"/>
              </a:ext>
            </a:extLst>
          </p:cNvPr>
          <p:cNvSpPr txBox="1"/>
          <p:nvPr/>
        </p:nvSpPr>
        <p:spPr>
          <a:xfrm>
            <a:off x="356461" y="3187805"/>
            <a:ext cx="7933877" cy="1569660"/>
          </a:xfrm>
          <a:prstGeom prst="rect">
            <a:avLst/>
          </a:prstGeom>
          <a:noFill/>
        </p:spPr>
        <p:txBody>
          <a:bodyPr wrap="square" rtlCol="0">
            <a:spAutoFit/>
          </a:bodyPr>
          <a:lstStyle/>
          <a:p>
            <a:r>
              <a:rPr lang="en-US" sz="2400" dirty="0"/>
              <a:t>“The 2017 Scorecard reports that </a:t>
            </a:r>
            <a:r>
              <a:rPr lang="en-US" sz="2400" u="sng" dirty="0"/>
              <a:t>one in four </a:t>
            </a:r>
            <a:r>
              <a:rPr lang="en-US" sz="2400" dirty="0"/>
              <a:t>jobs in the U.S. is in a low-wage occupation, which means that at the median salary, these jobs pay below the poverty threshold for a family of four.”</a:t>
            </a:r>
          </a:p>
        </p:txBody>
      </p:sp>
      <p:sp>
        <p:nvSpPr>
          <p:cNvPr id="6" name="TextBox 5">
            <a:extLst>
              <a:ext uri="{FF2B5EF4-FFF2-40B4-BE49-F238E27FC236}">
                <a16:creationId xmlns:a16="http://schemas.microsoft.com/office/drawing/2014/main" id="{2E0A54E3-1A59-413F-95D8-7E6231BE022E}"/>
              </a:ext>
            </a:extLst>
          </p:cNvPr>
          <p:cNvSpPr txBox="1"/>
          <p:nvPr/>
        </p:nvSpPr>
        <p:spPr>
          <a:xfrm>
            <a:off x="356461" y="5040381"/>
            <a:ext cx="10918556" cy="1200329"/>
          </a:xfrm>
          <a:prstGeom prst="rect">
            <a:avLst/>
          </a:prstGeom>
          <a:noFill/>
        </p:spPr>
        <p:txBody>
          <a:bodyPr wrap="square" rtlCol="0">
            <a:spAutoFit/>
          </a:bodyPr>
          <a:lstStyle/>
          <a:p>
            <a:r>
              <a:rPr lang="en-US" sz="2400" dirty="0"/>
              <a:t>Two of the states … named (Alabama and Arkansas) had lower unemployment rates than the national average, yet </a:t>
            </a:r>
            <a:r>
              <a:rPr lang="en-US" sz="2400" u="sng" dirty="0"/>
              <a:t>one of three </a:t>
            </a:r>
            <a:r>
              <a:rPr lang="en-US" sz="2400" dirty="0"/>
              <a:t>jobs in those states were in the “low-wage” category.</a:t>
            </a:r>
            <a:r>
              <a:rPr lang="en-US" dirty="0"/>
              <a:t> </a:t>
            </a:r>
            <a:endParaRPr lang="en-US" sz="2800" dirty="0"/>
          </a:p>
        </p:txBody>
      </p:sp>
    </p:spTree>
    <p:extLst>
      <p:ext uri="{BB962C8B-B14F-4D97-AF65-F5344CB8AC3E}">
        <p14:creationId xmlns:p14="http://schemas.microsoft.com/office/powerpoint/2010/main" val="25066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pictures of global economics">
            <a:extLst>
              <a:ext uri="{FF2B5EF4-FFF2-40B4-BE49-F238E27FC236}">
                <a16:creationId xmlns:a16="http://schemas.microsoft.com/office/drawing/2014/main" id="{EC973B8B-91EA-49FD-A938-6AF20B55E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48" t="19752" r="28178"/>
          <a:stretch/>
        </p:blipFill>
        <p:spPr bwMode="auto">
          <a:xfrm>
            <a:off x="8560759" y="-1"/>
            <a:ext cx="3631242" cy="27743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CCE9122-0FB9-4952-8FB6-473C3ADE9668}"/>
              </a:ext>
            </a:extLst>
          </p:cNvPr>
          <p:cNvPicPr>
            <a:picLocks noChangeAspect="1"/>
          </p:cNvPicPr>
          <p:nvPr/>
        </p:nvPicPr>
        <p:blipFill>
          <a:blip r:embed="rId3"/>
          <a:stretch>
            <a:fillRect/>
          </a:stretch>
        </p:blipFill>
        <p:spPr>
          <a:xfrm>
            <a:off x="0" y="0"/>
            <a:ext cx="9377388" cy="6677838"/>
          </a:xfrm>
          <a:prstGeom prst="rect">
            <a:avLst/>
          </a:prstGeom>
        </p:spPr>
      </p:pic>
    </p:spTree>
    <p:extLst>
      <p:ext uri="{BB962C8B-B14F-4D97-AF65-F5344CB8AC3E}">
        <p14:creationId xmlns:p14="http://schemas.microsoft.com/office/powerpoint/2010/main" val="417030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pictures of global economics">
            <a:extLst>
              <a:ext uri="{FF2B5EF4-FFF2-40B4-BE49-F238E27FC236}">
                <a16:creationId xmlns:a16="http://schemas.microsoft.com/office/drawing/2014/main" id="{9FD68156-82C4-4A54-AB42-8C5780B1DB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48" t="19752" r="28178"/>
          <a:stretch/>
        </p:blipFill>
        <p:spPr bwMode="auto">
          <a:xfrm>
            <a:off x="8530562" y="0"/>
            <a:ext cx="3661438" cy="2797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489A4B-A900-4CEE-8A5E-B21E409FD429}"/>
              </a:ext>
            </a:extLst>
          </p:cNvPr>
          <p:cNvSpPr txBox="1"/>
          <p:nvPr/>
        </p:nvSpPr>
        <p:spPr>
          <a:xfrm>
            <a:off x="433953" y="3285641"/>
            <a:ext cx="9670942" cy="830997"/>
          </a:xfrm>
          <a:prstGeom prst="rect">
            <a:avLst/>
          </a:prstGeom>
          <a:noFill/>
        </p:spPr>
        <p:txBody>
          <a:bodyPr wrap="square" rtlCol="0">
            <a:spAutoFit/>
          </a:bodyPr>
          <a:lstStyle/>
          <a:p>
            <a:pPr marL="1200150" lvl="2" indent="-285750">
              <a:buFont typeface="Arial" panose="020B0604020202020204" pitchFamily="34" charset="0"/>
              <a:buChar char="•"/>
            </a:pPr>
            <a:r>
              <a:rPr lang="en-US" sz="4800" dirty="0">
                <a:solidFill>
                  <a:srgbClr val="C00000"/>
                </a:solidFill>
              </a:rPr>
              <a:t>What is the Kingdom response?</a:t>
            </a:r>
          </a:p>
        </p:txBody>
      </p:sp>
    </p:spTree>
    <p:extLst>
      <p:ext uri="{BB962C8B-B14F-4D97-AF65-F5344CB8AC3E}">
        <p14:creationId xmlns:p14="http://schemas.microsoft.com/office/powerpoint/2010/main" val="77028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1033C8-6E3B-4697-A0E7-2943141FD216}"/>
              </a:ext>
            </a:extLst>
          </p:cNvPr>
          <p:cNvSpPr txBox="1"/>
          <p:nvPr/>
        </p:nvSpPr>
        <p:spPr>
          <a:xfrm>
            <a:off x="3916732" y="366380"/>
            <a:ext cx="4196631" cy="923330"/>
          </a:xfrm>
          <a:prstGeom prst="rect">
            <a:avLst/>
          </a:prstGeom>
          <a:noFill/>
        </p:spPr>
        <p:txBody>
          <a:bodyPr wrap="square" rtlCol="0">
            <a:spAutoFit/>
          </a:bodyPr>
          <a:lstStyle/>
          <a:p>
            <a:r>
              <a:rPr lang="en-US" sz="5400" dirty="0"/>
              <a:t>Demographics</a:t>
            </a:r>
          </a:p>
        </p:txBody>
      </p:sp>
      <p:pic>
        <p:nvPicPr>
          <p:cNvPr id="1026" name="Picture 2" descr="Image result for picture of demographics">
            <a:extLst>
              <a:ext uri="{FF2B5EF4-FFF2-40B4-BE49-F238E27FC236}">
                <a16:creationId xmlns:a16="http://schemas.microsoft.com/office/drawing/2014/main" id="{4D3EE5E3-D4C6-405C-A8B2-FB1F45CF0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5295"/>
            <a:ext cx="12192000" cy="498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25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pulation pyramids demographic transition stages">
            <a:extLst>
              <a:ext uri="{FF2B5EF4-FFF2-40B4-BE49-F238E27FC236}">
                <a16:creationId xmlns:a16="http://schemas.microsoft.com/office/drawing/2014/main" id="{1C401321-DF27-4DE4-9592-1CE4582D1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2" y="0"/>
            <a:ext cx="99171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military uniform&#10;&#10;Description generated with high confidence">
            <a:extLst>
              <a:ext uri="{FF2B5EF4-FFF2-40B4-BE49-F238E27FC236}">
                <a16:creationId xmlns:a16="http://schemas.microsoft.com/office/drawing/2014/main" id="{D2D75413-936C-4DA8-8176-B8D899EFB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7042" y="0"/>
            <a:ext cx="1914958" cy="2352005"/>
          </a:xfrm>
          <a:prstGeom prst="rect">
            <a:avLst/>
          </a:prstGeom>
        </p:spPr>
      </p:pic>
    </p:spTree>
    <p:extLst>
      <p:ext uri="{BB962C8B-B14F-4D97-AF65-F5344CB8AC3E}">
        <p14:creationId xmlns:p14="http://schemas.microsoft.com/office/powerpoint/2010/main" val="319078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ilitary uniform&#10;&#10;Description generated with high confidence">
            <a:extLst>
              <a:ext uri="{FF2B5EF4-FFF2-40B4-BE49-F238E27FC236}">
                <a16:creationId xmlns:a16="http://schemas.microsoft.com/office/drawing/2014/main" id="{9FF039D8-9241-48CA-9134-FE779AB5C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042" y="0"/>
            <a:ext cx="1914958" cy="2352005"/>
          </a:xfrm>
          <a:prstGeom prst="rect">
            <a:avLst/>
          </a:prstGeom>
        </p:spPr>
      </p:pic>
      <p:pic>
        <p:nvPicPr>
          <p:cNvPr id="5" name="Picture 4" descr="A screenshot of a cell phone&#10;&#10;Description generated with high confidence">
            <a:extLst>
              <a:ext uri="{FF2B5EF4-FFF2-40B4-BE49-F238E27FC236}">
                <a16:creationId xmlns:a16="http://schemas.microsoft.com/office/drawing/2014/main" id="{ACCC1AF7-80CC-456F-AB94-8AE613E24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923" y="0"/>
            <a:ext cx="5788153" cy="6858000"/>
          </a:xfrm>
          <a:prstGeom prst="rect">
            <a:avLst/>
          </a:prstGeom>
        </p:spPr>
      </p:pic>
    </p:spTree>
    <p:extLst>
      <p:ext uri="{BB962C8B-B14F-4D97-AF65-F5344CB8AC3E}">
        <p14:creationId xmlns:p14="http://schemas.microsoft.com/office/powerpoint/2010/main" val="3812761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ilitary uniform&#10;&#10;Description generated with high confidence">
            <a:extLst>
              <a:ext uri="{FF2B5EF4-FFF2-40B4-BE49-F238E27FC236}">
                <a16:creationId xmlns:a16="http://schemas.microsoft.com/office/drawing/2014/main" id="{9FF039D8-9241-48CA-9134-FE779AB5C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042" y="0"/>
            <a:ext cx="1914958" cy="2352005"/>
          </a:xfrm>
          <a:prstGeom prst="rect">
            <a:avLst/>
          </a:prstGeom>
        </p:spPr>
      </p:pic>
      <p:graphicFrame>
        <p:nvGraphicFramePr>
          <p:cNvPr id="5" name="Chart 4">
            <a:extLst>
              <a:ext uri="{FF2B5EF4-FFF2-40B4-BE49-F238E27FC236}">
                <a16:creationId xmlns:a16="http://schemas.microsoft.com/office/drawing/2014/main" id="{29EE1256-F7F5-470F-B7BA-ACDDF07747E5}"/>
              </a:ext>
            </a:extLst>
          </p:cNvPr>
          <p:cNvGraphicFramePr>
            <a:graphicFrameLocks/>
          </p:cNvGraphicFramePr>
          <p:nvPr>
            <p:extLst>
              <p:ext uri="{D42A27DB-BD31-4B8C-83A1-F6EECF244321}">
                <p14:modId xmlns:p14="http://schemas.microsoft.com/office/powerpoint/2010/main" val="3920858228"/>
              </p:ext>
            </p:extLst>
          </p:nvPr>
        </p:nvGraphicFramePr>
        <p:xfrm>
          <a:off x="1379660" y="938944"/>
          <a:ext cx="8553450" cy="47339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07E35A8-56CE-4135-B902-DF489EB20C30}"/>
              </a:ext>
            </a:extLst>
          </p:cNvPr>
          <p:cNvSpPr txBox="1"/>
          <p:nvPr/>
        </p:nvSpPr>
        <p:spPr>
          <a:xfrm>
            <a:off x="3868616" y="5780556"/>
            <a:ext cx="3393830" cy="276999"/>
          </a:xfrm>
          <a:prstGeom prst="rect">
            <a:avLst/>
          </a:prstGeom>
          <a:noFill/>
        </p:spPr>
        <p:txBody>
          <a:bodyPr wrap="square" rtlCol="0">
            <a:spAutoFit/>
          </a:bodyPr>
          <a:lstStyle/>
          <a:p>
            <a:r>
              <a:rPr lang="en-US" sz="1200" dirty="0"/>
              <a:t>Data: Social Security Administration; Chart: Kortsch</a:t>
            </a:r>
          </a:p>
        </p:txBody>
      </p:sp>
    </p:spTree>
    <p:extLst>
      <p:ext uri="{BB962C8B-B14F-4D97-AF65-F5344CB8AC3E}">
        <p14:creationId xmlns:p14="http://schemas.microsoft.com/office/powerpoint/2010/main" val="315416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ilitary uniform&#10;&#10;Description generated with high confidence">
            <a:extLst>
              <a:ext uri="{FF2B5EF4-FFF2-40B4-BE49-F238E27FC236}">
                <a16:creationId xmlns:a16="http://schemas.microsoft.com/office/drawing/2014/main" id="{9FF039D8-9241-48CA-9134-FE779AB5C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042" y="0"/>
            <a:ext cx="1914958" cy="2352005"/>
          </a:xfrm>
          <a:prstGeom prst="rect">
            <a:avLst/>
          </a:prstGeom>
        </p:spPr>
      </p:pic>
      <p:graphicFrame>
        <p:nvGraphicFramePr>
          <p:cNvPr id="6" name="Chart 5">
            <a:extLst>
              <a:ext uri="{FF2B5EF4-FFF2-40B4-BE49-F238E27FC236}">
                <a16:creationId xmlns:a16="http://schemas.microsoft.com/office/drawing/2014/main" id="{29EE1256-F7F5-470F-B7BA-ACDDF07747E5}"/>
              </a:ext>
            </a:extLst>
          </p:cNvPr>
          <p:cNvGraphicFramePr>
            <a:graphicFrameLocks/>
          </p:cNvGraphicFramePr>
          <p:nvPr>
            <p:extLst>
              <p:ext uri="{D42A27DB-BD31-4B8C-83A1-F6EECF244321}">
                <p14:modId xmlns:p14="http://schemas.microsoft.com/office/powerpoint/2010/main" val="488264733"/>
              </p:ext>
            </p:extLst>
          </p:nvPr>
        </p:nvGraphicFramePr>
        <p:xfrm>
          <a:off x="1019175" y="921360"/>
          <a:ext cx="8553450" cy="473392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C27239B9-E5D9-407D-86C2-D5551D9EAD54}"/>
              </a:ext>
            </a:extLst>
          </p:cNvPr>
          <p:cNvSpPr/>
          <p:nvPr/>
        </p:nvSpPr>
        <p:spPr>
          <a:xfrm>
            <a:off x="3563907" y="5798140"/>
            <a:ext cx="3375155" cy="276999"/>
          </a:xfrm>
          <a:prstGeom prst="rect">
            <a:avLst/>
          </a:prstGeom>
        </p:spPr>
        <p:txBody>
          <a:bodyPr wrap="none">
            <a:spAutoFit/>
          </a:bodyPr>
          <a:lstStyle/>
          <a:p>
            <a:r>
              <a:rPr lang="en-US" sz="1200" dirty="0"/>
              <a:t>Data: Social Security Administration; Chart: Kortsch</a:t>
            </a:r>
          </a:p>
        </p:txBody>
      </p:sp>
    </p:spTree>
    <p:extLst>
      <p:ext uri="{BB962C8B-B14F-4D97-AF65-F5344CB8AC3E}">
        <p14:creationId xmlns:p14="http://schemas.microsoft.com/office/powerpoint/2010/main" val="95515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5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pictures of kingdom">
            <a:extLst>
              <a:ext uri="{FF2B5EF4-FFF2-40B4-BE49-F238E27FC236}">
                <a16:creationId xmlns:a16="http://schemas.microsoft.com/office/drawing/2014/main" id="{B1757EAD-6825-452B-8E54-780B99C691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52" r="1" b="21345"/>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212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ilitary uniform&#10;&#10;Description generated with high confidence">
            <a:extLst>
              <a:ext uri="{FF2B5EF4-FFF2-40B4-BE49-F238E27FC236}">
                <a16:creationId xmlns:a16="http://schemas.microsoft.com/office/drawing/2014/main" id="{9FF039D8-9241-48CA-9134-FE779AB5C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042" y="0"/>
            <a:ext cx="1914958" cy="2352005"/>
          </a:xfrm>
          <a:prstGeom prst="rect">
            <a:avLst/>
          </a:prstGeom>
        </p:spPr>
      </p:pic>
      <p:sp>
        <p:nvSpPr>
          <p:cNvPr id="4" name="TextBox 3">
            <a:extLst>
              <a:ext uri="{FF2B5EF4-FFF2-40B4-BE49-F238E27FC236}">
                <a16:creationId xmlns:a16="http://schemas.microsoft.com/office/drawing/2014/main" id="{11B84C0F-E0E4-44E3-BFA0-770DEACBF71A}"/>
              </a:ext>
            </a:extLst>
          </p:cNvPr>
          <p:cNvSpPr txBox="1"/>
          <p:nvPr/>
        </p:nvSpPr>
        <p:spPr>
          <a:xfrm>
            <a:off x="433953" y="3285641"/>
            <a:ext cx="9670942" cy="830997"/>
          </a:xfrm>
          <a:prstGeom prst="rect">
            <a:avLst/>
          </a:prstGeom>
          <a:noFill/>
        </p:spPr>
        <p:txBody>
          <a:bodyPr wrap="square" rtlCol="0">
            <a:spAutoFit/>
          </a:bodyPr>
          <a:lstStyle/>
          <a:p>
            <a:pPr marL="1200150" lvl="2" indent="-285750">
              <a:buFont typeface="Arial" panose="020B0604020202020204" pitchFamily="34" charset="0"/>
              <a:buChar char="•"/>
            </a:pPr>
            <a:r>
              <a:rPr lang="en-US" sz="4800" dirty="0">
                <a:solidFill>
                  <a:srgbClr val="C00000"/>
                </a:solidFill>
              </a:rPr>
              <a:t>What is the Kingdom response?</a:t>
            </a:r>
          </a:p>
        </p:txBody>
      </p:sp>
    </p:spTree>
    <p:extLst>
      <p:ext uri="{BB962C8B-B14F-4D97-AF65-F5344CB8AC3E}">
        <p14:creationId xmlns:p14="http://schemas.microsoft.com/office/powerpoint/2010/main" val="3711868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1033C8-6E3B-4697-A0E7-2943141FD216}"/>
              </a:ext>
            </a:extLst>
          </p:cNvPr>
          <p:cNvSpPr txBox="1"/>
          <p:nvPr/>
        </p:nvSpPr>
        <p:spPr>
          <a:xfrm>
            <a:off x="3644684" y="343133"/>
            <a:ext cx="4974956" cy="923330"/>
          </a:xfrm>
          <a:prstGeom prst="rect">
            <a:avLst/>
          </a:prstGeom>
          <a:noFill/>
        </p:spPr>
        <p:txBody>
          <a:bodyPr wrap="square" rtlCol="0">
            <a:spAutoFit/>
          </a:bodyPr>
          <a:lstStyle/>
          <a:p>
            <a:r>
              <a:rPr lang="en-US" sz="5400" dirty="0"/>
              <a:t>Thucydides’ Trap</a:t>
            </a:r>
          </a:p>
        </p:txBody>
      </p:sp>
      <p:pic>
        <p:nvPicPr>
          <p:cNvPr id="4" name="Picture 3">
            <a:extLst>
              <a:ext uri="{FF2B5EF4-FFF2-40B4-BE49-F238E27FC236}">
                <a16:creationId xmlns:a16="http://schemas.microsoft.com/office/drawing/2014/main" id="{DFCBFADC-89E7-4250-A53F-619BDAF7B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671" y="1403005"/>
            <a:ext cx="7824658" cy="5454995"/>
          </a:xfrm>
          <a:prstGeom prst="rect">
            <a:avLst/>
          </a:prstGeom>
        </p:spPr>
      </p:pic>
    </p:spTree>
    <p:extLst>
      <p:ext uri="{BB962C8B-B14F-4D97-AF65-F5344CB8AC3E}">
        <p14:creationId xmlns:p14="http://schemas.microsoft.com/office/powerpoint/2010/main" val="4169889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60005-3E9D-4014-9F9F-48DFC4594CF1}"/>
              </a:ext>
            </a:extLst>
          </p:cNvPr>
          <p:cNvPicPr>
            <a:picLocks noChangeAspect="1"/>
          </p:cNvPicPr>
          <p:nvPr/>
        </p:nvPicPr>
        <p:blipFill rotWithShape="1">
          <a:blip r:embed="rId2">
            <a:extLst>
              <a:ext uri="{28A0092B-C50C-407E-A947-70E740481C1C}">
                <a14:useLocalDpi xmlns:a14="http://schemas.microsoft.com/office/drawing/2010/main" val="0"/>
              </a:ext>
            </a:extLst>
          </a:blip>
          <a:srcRect l="22036" r="9787"/>
          <a:stretch/>
        </p:blipFill>
        <p:spPr>
          <a:xfrm>
            <a:off x="9507683" y="129142"/>
            <a:ext cx="2684317" cy="2746222"/>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3" name="TextBox 2">
            <a:extLst>
              <a:ext uri="{FF2B5EF4-FFF2-40B4-BE49-F238E27FC236}">
                <a16:creationId xmlns:a16="http://schemas.microsoft.com/office/drawing/2014/main" id="{8E4071C2-03B8-4BB3-AE39-9124A6E13AEF}"/>
              </a:ext>
            </a:extLst>
          </p:cNvPr>
          <p:cNvSpPr txBox="1"/>
          <p:nvPr/>
        </p:nvSpPr>
        <p:spPr>
          <a:xfrm>
            <a:off x="1591408" y="1534257"/>
            <a:ext cx="5802923"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Thucydides = author of the definitive account: </a:t>
            </a:r>
            <a:r>
              <a:rPr lang="en-US" i="1" dirty="0"/>
              <a:t>The History of the Peloponnesian War</a:t>
            </a:r>
          </a:p>
        </p:txBody>
      </p:sp>
      <p:sp>
        <p:nvSpPr>
          <p:cNvPr id="4" name="TextBox 3">
            <a:extLst>
              <a:ext uri="{FF2B5EF4-FFF2-40B4-BE49-F238E27FC236}">
                <a16:creationId xmlns:a16="http://schemas.microsoft.com/office/drawing/2014/main" id="{10C8F8F5-94D9-44B4-A5D6-22B0582ABBE8}"/>
              </a:ext>
            </a:extLst>
          </p:cNvPr>
          <p:cNvSpPr txBox="1"/>
          <p:nvPr/>
        </p:nvSpPr>
        <p:spPr>
          <a:xfrm>
            <a:off x="1652954" y="2470638"/>
            <a:ext cx="5020408"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term “Thucydides’ Trap” comes from a recent book by Graham Allison</a:t>
            </a:r>
          </a:p>
        </p:txBody>
      </p:sp>
      <p:sp>
        <p:nvSpPr>
          <p:cNvPr id="5" name="TextBox 4">
            <a:extLst>
              <a:ext uri="{FF2B5EF4-FFF2-40B4-BE49-F238E27FC236}">
                <a16:creationId xmlns:a16="http://schemas.microsoft.com/office/drawing/2014/main" id="{B81AEC94-46F2-4F8D-85E2-8E72478018C9}"/>
              </a:ext>
            </a:extLst>
          </p:cNvPr>
          <p:cNvSpPr txBox="1"/>
          <p:nvPr/>
        </p:nvSpPr>
        <p:spPr>
          <a:xfrm>
            <a:off x="1652954" y="3461950"/>
            <a:ext cx="5020408"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“Trap” is the situation under which a current hegemon feels threatened by a potential future hegemon.  Why this is a trap is below.</a:t>
            </a:r>
          </a:p>
        </p:txBody>
      </p:sp>
      <p:sp>
        <p:nvSpPr>
          <p:cNvPr id="6" name="TextBox 5">
            <a:extLst>
              <a:ext uri="{FF2B5EF4-FFF2-40B4-BE49-F238E27FC236}">
                <a16:creationId xmlns:a16="http://schemas.microsoft.com/office/drawing/2014/main" id="{29ED97E4-1157-47E1-839B-C9A67C2BDC33}"/>
              </a:ext>
            </a:extLst>
          </p:cNvPr>
          <p:cNvSpPr txBox="1"/>
          <p:nvPr/>
        </p:nvSpPr>
        <p:spPr>
          <a:xfrm>
            <a:off x="1652954" y="4730261"/>
            <a:ext cx="5020408" cy="646331"/>
          </a:xfrm>
          <a:prstGeom prst="rect">
            <a:avLst/>
          </a:prstGeom>
          <a:noFill/>
        </p:spPr>
        <p:txBody>
          <a:bodyPr wrap="square" rtlCol="0">
            <a:spAutoFit/>
          </a:bodyPr>
          <a:lstStyle/>
          <a:p>
            <a:pPr marL="285750" indent="-285750">
              <a:buFont typeface="Arial" panose="020B0604020202020204" pitchFamily="34" charset="0"/>
              <a:buChar char="•"/>
            </a:pPr>
            <a:r>
              <a:rPr lang="en-US" dirty="0"/>
              <a:t>Actions from both sides are always economic and often militaristic </a:t>
            </a:r>
          </a:p>
        </p:txBody>
      </p:sp>
      <p:sp>
        <p:nvSpPr>
          <p:cNvPr id="7" name="TextBox 6">
            <a:extLst>
              <a:ext uri="{FF2B5EF4-FFF2-40B4-BE49-F238E27FC236}">
                <a16:creationId xmlns:a16="http://schemas.microsoft.com/office/drawing/2014/main" id="{EE904249-F353-47BF-B5DC-3ED6ECAE9FD1}"/>
              </a:ext>
            </a:extLst>
          </p:cNvPr>
          <p:cNvSpPr txBox="1"/>
          <p:nvPr/>
        </p:nvSpPr>
        <p:spPr>
          <a:xfrm>
            <a:off x="6096000" y="6290938"/>
            <a:ext cx="6101861" cy="276999"/>
          </a:xfrm>
          <a:prstGeom prst="rect">
            <a:avLst/>
          </a:prstGeom>
          <a:noFill/>
        </p:spPr>
        <p:txBody>
          <a:bodyPr wrap="square" rtlCol="0">
            <a:spAutoFit/>
          </a:bodyPr>
          <a:lstStyle/>
          <a:p>
            <a:r>
              <a:rPr lang="en-US" sz="1200" dirty="0"/>
              <a:t>Graham Allison, </a:t>
            </a:r>
            <a:r>
              <a:rPr lang="en-US" sz="1200" i="1" dirty="0"/>
              <a:t>Destined for War: Can America and China Escape Thucydides’ Trap?</a:t>
            </a:r>
          </a:p>
        </p:txBody>
      </p:sp>
    </p:spTree>
    <p:extLst>
      <p:ext uri="{BB962C8B-B14F-4D97-AF65-F5344CB8AC3E}">
        <p14:creationId xmlns:p14="http://schemas.microsoft.com/office/powerpoint/2010/main" val="334541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60005-3E9D-4014-9F9F-48DFC4594CF1}"/>
              </a:ext>
            </a:extLst>
          </p:cNvPr>
          <p:cNvPicPr>
            <a:picLocks noChangeAspect="1"/>
          </p:cNvPicPr>
          <p:nvPr/>
        </p:nvPicPr>
        <p:blipFill rotWithShape="1">
          <a:blip r:embed="rId2">
            <a:extLst>
              <a:ext uri="{28A0092B-C50C-407E-A947-70E740481C1C}">
                <a14:useLocalDpi xmlns:a14="http://schemas.microsoft.com/office/drawing/2010/main" val="0"/>
              </a:ext>
            </a:extLst>
          </a:blip>
          <a:srcRect l="22036" r="9787"/>
          <a:stretch/>
        </p:blipFill>
        <p:spPr>
          <a:xfrm>
            <a:off x="9507683" y="129142"/>
            <a:ext cx="2684317" cy="2746222"/>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3" name="TextBox 2">
            <a:extLst>
              <a:ext uri="{FF2B5EF4-FFF2-40B4-BE49-F238E27FC236}">
                <a16:creationId xmlns:a16="http://schemas.microsoft.com/office/drawing/2014/main" id="{40097694-89CD-48BF-B252-AE76F4C8219A}"/>
              </a:ext>
            </a:extLst>
          </p:cNvPr>
          <p:cNvSpPr txBox="1"/>
          <p:nvPr/>
        </p:nvSpPr>
        <p:spPr>
          <a:xfrm>
            <a:off x="3714748" y="388700"/>
            <a:ext cx="2242039" cy="769441"/>
          </a:xfrm>
          <a:prstGeom prst="rect">
            <a:avLst/>
          </a:prstGeom>
          <a:noFill/>
        </p:spPr>
        <p:txBody>
          <a:bodyPr wrap="square" rtlCol="0">
            <a:spAutoFit/>
          </a:bodyPr>
          <a:lstStyle/>
          <a:p>
            <a:r>
              <a:rPr lang="en-US" sz="4400" dirty="0"/>
              <a:t>The Trap</a:t>
            </a:r>
          </a:p>
        </p:txBody>
      </p:sp>
      <p:sp>
        <p:nvSpPr>
          <p:cNvPr id="4" name="TextBox 3">
            <a:extLst>
              <a:ext uri="{FF2B5EF4-FFF2-40B4-BE49-F238E27FC236}">
                <a16:creationId xmlns:a16="http://schemas.microsoft.com/office/drawing/2014/main" id="{E9FA14C6-A79B-46BE-ACA5-15B820261F2D}"/>
              </a:ext>
            </a:extLst>
          </p:cNvPr>
          <p:cNvSpPr txBox="1"/>
          <p:nvPr/>
        </p:nvSpPr>
        <p:spPr>
          <a:xfrm>
            <a:off x="2118946" y="1451617"/>
            <a:ext cx="5433646" cy="1200329"/>
          </a:xfrm>
          <a:prstGeom prst="rect">
            <a:avLst/>
          </a:prstGeom>
          <a:noFill/>
        </p:spPr>
        <p:txBody>
          <a:bodyPr wrap="square" rtlCol="0">
            <a:spAutoFit/>
          </a:bodyPr>
          <a:lstStyle/>
          <a:p>
            <a:r>
              <a:rPr lang="en-US" dirty="0"/>
              <a:t>1. Asymmetric information (deception and intrigue) – how one side perceives the other but not necessarily based on truth.  </a:t>
            </a:r>
            <a:r>
              <a:rPr lang="en-US" dirty="0">
                <a:solidFill>
                  <a:srgbClr val="C00000"/>
                </a:solidFill>
              </a:rPr>
              <a:t>Actions become based on fear, national interests, and seeking honor.</a:t>
            </a:r>
          </a:p>
        </p:txBody>
      </p:sp>
      <p:sp>
        <p:nvSpPr>
          <p:cNvPr id="5" name="TextBox 4">
            <a:extLst>
              <a:ext uri="{FF2B5EF4-FFF2-40B4-BE49-F238E27FC236}">
                <a16:creationId xmlns:a16="http://schemas.microsoft.com/office/drawing/2014/main" id="{F9F6F737-4051-4FD7-B89E-CC5DC2A51F06}"/>
              </a:ext>
            </a:extLst>
          </p:cNvPr>
          <p:cNvSpPr txBox="1"/>
          <p:nvPr/>
        </p:nvSpPr>
        <p:spPr>
          <a:xfrm>
            <a:off x="2118946" y="2945423"/>
            <a:ext cx="5706208" cy="646331"/>
          </a:xfrm>
          <a:prstGeom prst="rect">
            <a:avLst/>
          </a:prstGeom>
          <a:noFill/>
        </p:spPr>
        <p:txBody>
          <a:bodyPr wrap="square" rtlCol="0">
            <a:spAutoFit/>
          </a:bodyPr>
          <a:lstStyle/>
          <a:p>
            <a:r>
              <a:rPr lang="en-US" dirty="0"/>
              <a:t>2.  Of the 16 historical examples Allison gives in his book, 12 ended in war!</a:t>
            </a:r>
          </a:p>
        </p:txBody>
      </p:sp>
      <p:sp>
        <p:nvSpPr>
          <p:cNvPr id="6" name="TextBox 5">
            <a:extLst>
              <a:ext uri="{FF2B5EF4-FFF2-40B4-BE49-F238E27FC236}">
                <a16:creationId xmlns:a16="http://schemas.microsoft.com/office/drawing/2014/main" id="{91BB2F66-051D-4C6E-8166-A352FB28662B}"/>
              </a:ext>
            </a:extLst>
          </p:cNvPr>
          <p:cNvSpPr txBox="1"/>
          <p:nvPr/>
        </p:nvSpPr>
        <p:spPr>
          <a:xfrm>
            <a:off x="2118946" y="4053254"/>
            <a:ext cx="5433646" cy="2031325"/>
          </a:xfrm>
          <a:prstGeom prst="rect">
            <a:avLst/>
          </a:prstGeom>
          <a:noFill/>
        </p:spPr>
        <p:txBody>
          <a:bodyPr wrap="square" rtlCol="0">
            <a:spAutoFit/>
          </a:bodyPr>
          <a:lstStyle/>
          <a:p>
            <a:r>
              <a:rPr lang="en-US" dirty="0"/>
              <a:t>3. Economics today</a:t>
            </a:r>
          </a:p>
          <a:p>
            <a:r>
              <a:rPr lang="en-US" dirty="0"/>
              <a:t>	- “Western way” versus “Asian way”</a:t>
            </a:r>
          </a:p>
          <a:p>
            <a:r>
              <a:rPr lang="en-US" dirty="0"/>
              <a:t>	- WB vs. AIIB*</a:t>
            </a:r>
          </a:p>
          <a:p>
            <a:r>
              <a:rPr lang="en-US" dirty="0"/>
              <a:t>	- IMF vs. AIIB</a:t>
            </a:r>
          </a:p>
          <a:p>
            <a:r>
              <a:rPr lang="en-US" dirty="0"/>
              <a:t>	- both country’s leaders promise to make their 		countries “great again”</a:t>
            </a:r>
          </a:p>
          <a:p>
            <a:r>
              <a:rPr lang="en-US" dirty="0"/>
              <a:t>	- build up of debt, infrastructure, and military</a:t>
            </a:r>
          </a:p>
        </p:txBody>
      </p:sp>
      <p:sp>
        <p:nvSpPr>
          <p:cNvPr id="7" name="TextBox 6">
            <a:extLst>
              <a:ext uri="{FF2B5EF4-FFF2-40B4-BE49-F238E27FC236}">
                <a16:creationId xmlns:a16="http://schemas.microsoft.com/office/drawing/2014/main" id="{22DD580A-2FAC-47C9-ADFC-61174A124E9A}"/>
              </a:ext>
            </a:extLst>
          </p:cNvPr>
          <p:cNvSpPr txBox="1"/>
          <p:nvPr/>
        </p:nvSpPr>
        <p:spPr>
          <a:xfrm>
            <a:off x="8950569" y="6374423"/>
            <a:ext cx="2883877" cy="276999"/>
          </a:xfrm>
          <a:prstGeom prst="rect">
            <a:avLst/>
          </a:prstGeom>
          <a:noFill/>
        </p:spPr>
        <p:txBody>
          <a:bodyPr wrap="square" rtlCol="0">
            <a:spAutoFit/>
          </a:bodyPr>
          <a:lstStyle/>
          <a:p>
            <a:r>
              <a:rPr lang="en-US" sz="1200" dirty="0"/>
              <a:t>AIIB = Asian Infrastructure Investment Bank</a:t>
            </a:r>
          </a:p>
        </p:txBody>
      </p:sp>
    </p:spTree>
    <p:extLst>
      <p:ext uri="{BB962C8B-B14F-4D97-AF65-F5344CB8AC3E}">
        <p14:creationId xmlns:p14="http://schemas.microsoft.com/office/powerpoint/2010/main" val="142496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60005-3E9D-4014-9F9F-48DFC4594CF1}"/>
              </a:ext>
            </a:extLst>
          </p:cNvPr>
          <p:cNvPicPr>
            <a:picLocks noChangeAspect="1"/>
          </p:cNvPicPr>
          <p:nvPr/>
        </p:nvPicPr>
        <p:blipFill rotWithShape="1">
          <a:blip r:embed="rId2">
            <a:extLst>
              <a:ext uri="{28A0092B-C50C-407E-A947-70E740481C1C}">
                <a14:useLocalDpi xmlns:a14="http://schemas.microsoft.com/office/drawing/2010/main" val="0"/>
              </a:ext>
            </a:extLst>
          </a:blip>
          <a:srcRect l="22036" r="9787"/>
          <a:stretch/>
        </p:blipFill>
        <p:spPr>
          <a:xfrm>
            <a:off x="9507683" y="129142"/>
            <a:ext cx="2684317" cy="2746222"/>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3" name="TextBox 2">
            <a:extLst>
              <a:ext uri="{FF2B5EF4-FFF2-40B4-BE49-F238E27FC236}">
                <a16:creationId xmlns:a16="http://schemas.microsoft.com/office/drawing/2014/main" id="{EAFFCC82-4319-4B50-938C-27677F0F98AB}"/>
              </a:ext>
            </a:extLst>
          </p:cNvPr>
          <p:cNvSpPr txBox="1"/>
          <p:nvPr/>
        </p:nvSpPr>
        <p:spPr>
          <a:xfrm>
            <a:off x="433953" y="3285641"/>
            <a:ext cx="9670942" cy="830997"/>
          </a:xfrm>
          <a:prstGeom prst="rect">
            <a:avLst/>
          </a:prstGeom>
          <a:noFill/>
        </p:spPr>
        <p:txBody>
          <a:bodyPr wrap="square" rtlCol="0">
            <a:spAutoFit/>
          </a:bodyPr>
          <a:lstStyle/>
          <a:p>
            <a:pPr marL="1200150" lvl="2" indent="-285750">
              <a:buFont typeface="Arial" panose="020B0604020202020204" pitchFamily="34" charset="0"/>
              <a:buChar char="•"/>
            </a:pPr>
            <a:r>
              <a:rPr lang="en-US" sz="4800" dirty="0">
                <a:solidFill>
                  <a:srgbClr val="C00000"/>
                </a:solidFill>
              </a:rPr>
              <a:t>What is the Kingdom response?</a:t>
            </a:r>
          </a:p>
        </p:txBody>
      </p:sp>
    </p:spTree>
    <p:extLst>
      <p:ext uri="{BB962C8B-B14F-4D97-AF65-F5344CB8AC3E}">
        <p14:creationId xmlns:p14="http://schemas.microsoft.com/office/powerpoint/2010/main" val="262366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8D302-1851-4FFE-BC91-6B730A77A4AE}"/>
              </a:ext>
            </a:extLst>
          </p:cNvPr>
          <p:cNvSpPr txBox="1"/>
          <p:nvPr/>
        </p:nvSpPr>
        <p:spPr>
          <a:xfrm>
            <a:off x="1726223" y="923192"/>
            <a:ext cx="8739554" cy="1846659"/>
          </a:xfrm>
          <a:prstGeom prst="rect">
            <a:avLst/>
          </a:prstGeom>
          <a:noFill/>
        </p:spPr>
        <p:txBody>
          <a:bodyPr wrap="square" rtlCol="0">
            <a:spAutoFit/>
          </a:bodyPr>
          <a:lstStyle/>
          <a:p>
            <a:r>
              <a:rPr lang="en-US" sz="3200" dirty="0"/>
              <a:t>“It was the best of times, it was the worst of times … it was the season of Light, it was the season of Darkness ...”</a:t>
            </a:r>
          </a:p>
          <a:p>
            <a:pPr algn="ctr"/>
            <a:r>
              <a:rPr lang="en-US" dirty="0"/>
              <a:t>Charles Dickens, </a:t>
            </a:r>
            <a:r>
              <a:rPr lang="en-US" i="1" dirty="0"/>
              <a:t>A Tale of Two Cities</a:t>
            </a:r>
          </a:p>
        </p:txBody>
      </p:sp>
      <p:sp>
        <p:nvSpPr>
          <p:cNvPr id="3" name="TextBox 2">
            <a:extLst>
              <a:ext uri="{FF2B5EF4-FFF2-40B4-BE49-F238E27FC236}">
                <a16:creationId xmlns:a16="http://schemas.microsoft.com/office/drawing/2014/main" id="{DE05EC8D-6A94-4CEB-815C-378B70E3CA44}"/>
              </a:ext>
            </a:extLst>
          </p:cNvPr>
          <p:cNvSpPr txBox="1"/>
          <p:nvPr/>
        </p:nvSpPr>
        <p:spPr>
          <a:xfrm>
            <a:off x="2866292" y="3697302"/>
            <a:ext cx="5758961" cy="584775"/>
          </a:xfrm>
          <a:prstGeom prst="rect">
            <a:avLst/>
          </a:prstGeom>
          <a:noFill/>
        </p:spPr>
        <p:txBody>
          <a:bodyPr wrap="square" rtlCol="0">
            <a:spAutoFit/>
          </a:bodyPr>
          <a:lstStyle/>
          <a:p>
            <a:r>
              <a:rPr lang="en-US" sz="3200" dirty="0"/>
              <a:t>Every challenge is an opportunity.</a:t>
            </a:r>
          </a:p>
        </p:txBody>
      </p:sp>
      <p:sp>
        <p:nvSpPr>
          <p:cNvPr id="4" name="TextBox 3">
            <a:extLst>
              <a:ext uri="{FF2B5EF4-FFF2-40B4-BE49-F238E27FC236}">
                <a16:creationId xmlns:a16="http://schemas.microsoft.com/office/drawing/2014/main" id="{86C406B0-2848-42BB-82F8-8D29292BC745}"/>
              </a:ext>
            </a:extLst>
          </p:cNvPr>
          <p:cNvSpPr txBox="1"/>
          <p:nvPr/>
        </p:nvSpPr>
        <p:spPr>
          <a:xfrm>
            <a:off x="2989385" y="5209529"/>
            <a:ext cx="5890846" cy="584775"/>
          </a:xfrm>
          <a:prstGeom prst="rect">
            <a:avLst/>
          </a:prstGeom>
          <a:noFill/>
        </p:spPr>
        <p:txBody>
          <a:bodyPr wrap="square" rtlCol="0">
            <a:spAutoFit/>
          </a:bodyPr>
          <a:lstStyle/>
          <a:p>
            <a:r>
              <a:rPr lang="en-US" sz="3200" dirty="0">
                <a:solidFill>
                  <a:srgbClr val="FF0000"/>
                </a:solidFill>
              </a:rPr>
              <a:t>For those who are poor in spirit</a:t>
            </a:r>
          </a:p>
        </p:txBody>
      </p:sp>
    </p:spTree>
    <p:extLst>
      <p:ext uri="{BB962C8B-B14F-4D97-AF65-F5344CB8AC3E}">
        <p14:creationId xmlns:p14="http://schemas.microsoft.com/office/powerpoint/2010/main" val="117361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Image result for pictures of economics">
            <a:extLst>
              <a:ext uri="{FF2B5EF4-FFF2-40B4-BE49-F238E27FC236}">
                <a16:creationId xmlns:a16="http://schemas.microsoft.com/office/drawing/2014/main" id="{975C51BC-90BC-4793-AECF-9763C0428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1" r="-4" b="-4"/>
          <a:stretch/>
        </p:blipFill>
        <p:spPr bwMode="auto">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Image result for pictures of politics">
            <a:extLst>
              <a:ext uri="{FF2B5EF4-FFF2-40B4-BE49-F238E27FC236}">
                <a16:creationId xmlns:a16="http://schemas.microsoft.com/office/drawing/2014/main" id="{A2E1A495-B6BB-45BC-95BC-2C0A0C3710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74" r="30026" b="-2"/>
          <a:stretch/>
        </p:blipFill>
        <p:spPr bwMode="auto">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9222" name="Picture 6" descr="Image result for kingdom pictures">
            <a:extLst>
              <a:ext uri="{FF2B5EF4-FFF2-40B4-BE49-F238E27FC236}">
                <a16:creationId xmlns:a16="http://schemas.microsoft.com/office/drawing/2014/main" id="{7854B8EC-51C0-4C14-8058-6662ED04B9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755" r="26484" b="-2"/>
          <a:stretch/>
        </p:blipFill>
        <p:spPr bwMode="auto">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FEEF837-2BBA-4331-94FA-F9B776C75961}"/>
              </a:ext>
            </a:extLst>
          </p:cNvPr>
          <p:cNvSpPr>
            <a:spLocks noGrp="1"/>
          </p:cNvSpPr>
          <p:nvPr>
            <p:ph idx="1"/>
          </p:nvPr>
        </p:nvSpPr>
        <p:spPr>
          <a:xfrm>
            <a:off x="6677226" y="1304212"/>
            <a:ext cx="5260510" cy="4488635"/>
          </a:xfrm>
        </p:spPr>
        <p:txBody>
          <a:bodyPr anchor="t">
            <a:normAutofit/>
          </a:bodyPr>
          <a:lstStyle/>
          <a:p>
            <a:pPr marL="0" indent="0">
              <a:buNone/>
            </a:pPr>
            <a:r>
              <a:rPr lang="en-US" sz="4800" dirty="0"/>
              <a:t>“but those who know their God will display strength and take action.”</a:t>
            </a:r>
          </a:p>
          <a:p>
            <a:pPr marL="0" indent="0">
              <a:buNone/>
            </a:pPr>
            <a:endParaRPr lang="en-US" sz="3600" dirty="0"/>
          </a:p>
          <a:p>
            <a:pPr marL="0" indent="0">
              <a:buNone/>
            </a:pPr>
            <a:r>
              <a:rPr lang="en-US" sz="3600" dirty="0"/>
              <a:t>Daniel 11:32</a:t>
            </a:r>
          </a:p>
        </p:txBody>
      </p:sp>
    </p:spTree>
    <p:extLst>
      <p:ext uri="{BB962C8B-B14F-4D97-AF65-F5344CB8AC3E}">
        <p14:creationId xmlns:p14="http://schemas.microsoft.com/office/powerpoint/2010/main" val="3954503003"/>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39090" y="4486413"/>
            <a:ext cx="6858000" cy="1241822"/>
          </a:xfrm>
        </p:spPr>
        <p:txBody>
          <a:bodyPr/>
          <a:lstStyle/>
          <a:p>
            <a:r>
              <a:rPr lang="en-US" dirty="0"/>
              <a:t>An Introduction</a:t>
            </a:r>
          </a:p>
          <a:p>
            <a:r>
              <a:rPr lang="en-US"/>
              <a:t>mid </a:t>
            </a:r>
            <a:r>
              <a:rPr lang="en-US" dirty="0"/>
              <a:t>2018</a:t>
            </a:r>
          </a:p>
        </p:txBody>
      </p:sp>
      <p:sp>
        <p:nvSpPr>
          <p:cNvPr id="5" name="Footer Placeholder 4"/>
          <p:cNvSpPr>
            <a:spLocks noGrp="1"/>
          </p:cNvSpPr>
          <p:nvPr>
            <p:ph type="ftr" sz="quarter" idx="11"/>
          </p:nvPr>
        </p:nvSpPr>
        <p:spPr>
          <a:xfrm>
            <a:off x="5513784" y="5657988"/>
            <a:ext cx="1458516"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Monetary Institute Confidential</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268" t="25799" r="14847" b="24236"/>
          <a:stretch/>
        </p:blipFill>
        <p:spPr>
          <a:xfrm>
            <a:off x="4364108" y="2125401"/>
            <a:ext cx="3554483" cy="2541289"/>
          </a:xfrm>
          <a:prstGeom prst="rect">
            <a:avLst/>
          </a:prstGeom>
        </p:spPr>
      </p:pic>
    </p:spTree>
    <p:extLst>
      <p:ext uri="{BB962C8B-B14F-4D97-AF65-F5344CB8AC3E}">
        <p14:creationId xmlns:p14="http://schemas.microsoft.com/office/powerpoint/2010/main" val="858831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Institute Mission</a:t>
            </a:r>
          </a:p>
        </p:txBody>
      </p:sp>
      <p:sp>
        <p:nvSpPr>
          <p:cNvPr id="3" name="Content Placeholder 2"/>
          <p:cNvSpPr>
            <a:spLocks noGrp="1"/>
          </p:cNvSpPr>
          <p:nvPr>
            <p:ph idx="1"/>
          </p:nvPr>
        </p:nvSpPr>
        <p:spPr/>
        <p:txBody>
          <a:bodyPr>
            <a:normAutofit/>
          </a:bodyPr>
          <a:lstStyle/>
          <a:p>
            <a:pPr marL="0" indent="0">
              <a:buNone/>
            </a:pPr>
            <a:r>
              <a:rPr lang="en-US" dirty="0"/>
              <a:t>To drive monetary and fiscal strategies that better serve and protect humanity.</a:t>
            </a:r>
          </a:p>
          <a:p>
            <a:pPr marL="0" indent="0">
              <a:buNone/>
            </a:pPr>
            <a:endParaRPr lang="en-US" dirty="0"/>
          </a:p>
          <a:p>
            <a:pPr marL="0" indent="0">
              <a:buNone/>
            </a:pPr>
            <a:r>
              <a:rPr lang="en-US" dirty="0"/>
              <a:t>We seek to effect fundamental structural changes to national monetary systems worldwide that end the nearly universal practice of debt-based money creation by private banks as the primary source of money creation.</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a:xfrm>
            <a:off x="5482035" y="5726907"/>
            <a:ext cx="1433116" cy="273844"/>
          </a:xfrm>
        </p:spPr>
        <p:txBody>
          <a:bodyPr/>
          <a:lstStyle/>
          <a:p>
            <a:r>
              <a:rPr lang="en-US" dirty="0"/>
              <a:t>Monetary Institute Confidential</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268" t="25799" r="14847" b="24236"/>
          <a:stretch/>
        </p:blipFill>
        <p:spPr>
          <a:xfrm>
            <a:off x="1579149" y="5475205"/>
            <a:ext cx="704109" cy="503405"/>
          </a:xfrm>
          <a:prstGeom prst="rect">
            <a:avLst/>
          </a:prstGeom>
        </p:spPr>
      </p:pic>
    </p:spTree>
    <p:extLst>
      <p:ext uri="{BB962C8B-B14F-4D97-AF65-F5344CB8AC3E}">
        <p14:creationId xmlns:p14="http://schemas.microsoft.com/office/powerpoint/2010/main" val="2160122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Institute Will Do</a:t>
            </a:r>
          </a:p>
        </p:txBody>
      </p:sp>
      <p:sp>
        <p:nvSpPr>
          <p:cNvPr id="3" name="Content Placeholder 2"/>
          <p:cNvSpPr>
            <a:spLocks noGrp="1"/>
          </p:cNvSpPr>
          <p:nvPr>
            <p:ph idx="1"/>
          </p:nvPr>
        </p:nvSpPr>
        <p:spPr>
          <a:xfrm>
            <a:off x="2751290" y="3841732"/>
            <a:ext cx="3798631" cy="1432105"/>
          </a:xfrm>
        </p:spPr>
        <p:txBody>
          <a:bodyPr>
            <a:noAutofit/>
          </a:bodyPr>
          <a:lstStyle/>
          <a:p>
            <a:pPr lvl="1"/>
            <a:r>
              <a:rPr lang="en-US" sz="1800" dirty="0"/>
              <a:t>Media Engagement</a:t>
            </a:r>
          </a:p>
          <a:p>
            <a:pPr lvl="2">
              <a:spcAft>
                <a:spcPts val="0"/>
              </a:spcAft>
            </a:pPr>
            <a:r>
              <a:rPr lang="en-US" sz="1500" dirty="0"/>
              <a:t>demonstrated interest in the topic</a:t>
            </a:r>
          </a:p>
          <a:p>
            <a:pPr lvl="2">
              <a:spcAft>
                <a:spcPts val="0"/>
              </a:spcAft>
            </a:pPr>
            <a:r>
              <a:rPr lang="en-US" sz="1500" dirty="0"/>
              <a:t>strong need to educate a wide range of stakeholders</a:t>
            </a:r>
          </a:p>
          <a:p>
            <a:pPr lvl="2">
              <a:spcAft>
                <a:spcPts val="0"/>
              </a:spcAft>
            </a:pPr>
            <a:r>
              <a:rPr lang="en-US" sz="1500" dirty="0"/>
              <a:t>powerful tool for growing the Institute community</a:t>
            </a:r>
          </a:p>
          <a:p>
            <a:pPr lvl="1"/>
            <a:endParaRPr lang="en-US" sz="1800" dirty="0"/>
          </a:p>
          <a:p>
            <a:pPr lvl="2"/>
            <a:endParaRPr lang="en-US" sz="1500" dirty="0"/>
          </a:p>
        </p:txBody>
      </p:sp>
      <p:sp>
        <p:nvSpPr>
          <p:cNvPr id="6" name="Footer Placeholder 3"/>
          <p:cNvSpPr>
            <a:spLocks noGrp="1"/>
          </p:cNvSpPr>
          <p:nvPr>
            <p:ph type="ftr" sz="quarter" idx="11"/>
          </p:nvPr>
        </p:nvSpPr>
        <p:spPr>
          <a:xfrm>
            <a:off x="5482035" y="5726907"/>
            <a:ext cx="1433116" cy="273844"/>
          </a:xfrm>
        </p:spPr>
        <p:txBody>
          <a:bodyPr/>
          <a:lstStyle/>
          <a:p>
            <a:r>
              <a:rPr lang="en-US" dirty="0"/>
              <a:t>Monetary Institute Confidential</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5268" t="25799" r="14847" b="24236"/>
          <a:stretch/>
        </p:blipFill>
        <p:spPr>
          <a:xfrm>
            <a:off x="1579149" y="5475205"/>
            <a:ext cx="704109" cy="503405"/>
          </a:xfrm>
          <a:prstGeom prst="rect">
            <a:avLst/>
          </a:prstGeom>
        </p:spPr>
      </p:pic>
      <p:sp>
        <p:nvSpPr>
          <p:cNvPr id="8" name="Content Placeholder 2"/>
          <p:cNvSpPr txBox="1">
            <a:spLocks/>
          </p:cNvSpPr>
          <p:nvPr/>
        </p:nvSpPr>
        <p:spPr>
          <a:xfrm>
            <a:off x="2751289" y="2343150"/>
            <a:ext cx="7483044" cy="1045510"/>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100" dirty="0">
                <a:solidFill>
                  <a:srgbClr val="0070C0"/>
                </a:solidFill>
                <a:effectLst>
                  <a:outerShdw blurRad="38100" dist="38100" dir="2700000" algn="tl">
                    <a:srgbClr val="000000">
                      <a:alpha val="43137"/>
                    </a:srgbClr>
                  </a:outerShdw>
                </a:effectLst>
              </a:rPr>
              <a:t>Primary Modes of Engagement</a:t>
            </a:r>
          </a:p>
        </p:txBody>
      </p:sp>
      <p:pic>
        <p:nvPicPr>
          <p:cNvPr id="5" name="Picture 4"/>
          <p:cNvPicPr>
            <a:picLocks noChangeAspect="1"/>
          </p:cNvPicPr>
          <p:nvPr/>
        </p:nvPicPr>
        <p:blipFill>
          <a:blip r:embed="rId3"/>
          <a:stretch>
            <a:fillRect/>
          </a:stretch>
        </p:blipFill>
        <p:spPr>
          <a:xfrm>
            <a:off x="6604623" y="2865905"/>
            <a:ext cx="1400375" cy="2050257"/>
          </a:xfrm>
          <a:prstGeom prst="rect">
            <a:avLst/>
          </a:prstGeom>
        </p:spPr>
      </p:pic>
      <p:pic>
        <p:nvPicPr>
          <p:cNvPr id="9" name="Picture 8"/>
          <p:cNvPicPr>
            <a:picLocks noChangeAspect="1"/>
          </p:cNvPicPr>
          <p:nvPr/>
        </p:nvPicPr>
        <p:blipFill>
          <a:blip r:embed="rId4"/>
          <a:stretch>
            <a:fillRect/>
          </a:stretch>
        </p:blipFill>
        <p:spPr>
          <a:xfrm>
            <a:off x="7652743" y="2539117"/>
            <a:ext cx="1644935" cy="2171702"/>
          </a:xfrm>
          <a:prstGeom prst="rect">
            <a:avLst/>
          </a:prstGeom>
        </p:spPr>
      </p:pic>
      <p:pic>
        <p:nvPicPr>
          <p:cNvPr id="10" name="Picture 9"/>
          <p:cNvPicPr>
            <a:picLocks noChangeAspect="1"/>
          </p:cNvPicPr>
          <p:nvPr/>
        </p:nvPicPr>
        <p:blipFill>
          <a:blip r:embed="rId5"/>
          <a:stretch>
            <a:fillRect/>
          </a:stretch>
        </p:blipFill>
        <p:spPr>
          <a:xfrm>
            <a:off x="8444281" y="3732410"/>
            <a:ext cx="1613372" cy="2182417"/>
          </a:xfrm>
          <a:prstGeom prst="rect">
            <a:avLst/>
          </a:prstGeom>
        </p:spPr>
      </p:pic>
      <p:sp>
        <p:nvSpPr>
          <p:cNvPr id="11" name="TextBox 10"/>
          <p:cNvSpPr txBox="1"/>
          <p:nvPr/>
        </p:nvSpPr>
        <p:spPr>
          <a:xfrm>
            <a:off x="7057449" y="5049181"/>
            <a:ext cx="1386833" cy="900246"/>
          </a:xfrm>
          <a:prstGeom prst="rect">
            <a:avLst/>
          </a:prstGeom>
          <a:noFill/>
        </p:spPr>
        <p:txBody>
          <a:bodyPr wrap="square" rtlCol="0">
            <a:spAutoFit/>
          </a:bodyPr>
          <a:lstStyle/>
          <a:p>
            <a:r>
              <a:rPr lang="en-US" sz="1050" dirty="0">
                <a:solidFill>
                  <a:srgbClr val="0070C0"/>
                </a:solidFill>
              </a:rPr>
              <a:t>some of the Swiss media coverage of the Monetary Institute Conference in Zurich</a:t>
            </a:r>
          </a:p>
        </p:txBody>
      </p:sp>
      <p:pic>
        <p:nvPicPr>
          <p:cNvPr id="4" name="Picture 3"/>
          <p:cNvPicPr>
            <a:picLocks noChangeAspect="1"/>
          </p:cNvPicPr>
          <p:nvPr/>
        </p:nvPicPr>
        <p:blipFill>
          <a:blip r:embed="rId6"/>
          <a:stretch>
            <a:fillRect/>
          </a:stretch>
        </p:blipFill>
        <p:spPr>
          <a:xfrm>
            <a:off x="9203314" y="2686050"/>
            <a:ext cx="1282903" cy="2193950"/>
          </a:xfrm>
          <a:prstGeom prst="rect">
            <a:avLst/>
          </a:prstGeom>
        </p:spPr>
      </p:pic>
      <p:pic>
        <p:nvPicPr>
          <p:cNvPr id="12" name="Picture 11"/>
          <p:cNvPicPr>
            <a:picLocks noChangeAspect="1"/>
          </p:cNvPicPr>
          <p:nvPr/>
        </p:nvPicPr>
        <p:blipFill>
          <a:blip r:embed="rId7"/>
          <a:stretch>
            <a:fillRect/>
          </a:stretch>
        </p:blipFill>
        <p:spPr>
          <a:xfrm>
            <a:off x="9203314" y="2369937"/>
            <a:ext cx="1287993" cy="327647"/>
          </a:xfrm>
          <a:prstGeom prst="rect">
            <a:avLst/>
          </a:prstGeom>
        </p:spPr>
      </p:pic>
    </p:spTree>
    <p:extLst>
      <p:ext uri="{BB962C8B-B14F-4D97-AF65-F5344CB8AC3E}">
        <p14:creationId xmlns:p14="http://schemas.microsoft.com/office/powerpoint/2010/main" val="142391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1F51F-7F80-4156-A5C3-A2FFDB2BE8C6}"/>
              </a:ext>
            </a:extLst>
          </p:cNvPr>
          <p:cNvSpPr>
            <a:spLocks noGrp="1"/>
          </p:cNvSpPr>
          <p:nvPr>
            <p:ph idx="1"/>
          </p:nvPr>
        </p:nvSpPr>
        <p:spPr>
          <a:xfrm>
            <a:off x="2256295" y="2239044"/>
            <a:ext cx="8701007" cy="3498043"/>
          </a:xfrm>
        </p:spPr>
        <p:txBody>
          <a:bodyPr/>
          <a:lstStyle/>
          <a:p>
            <a:r>
              <a:rPr lang="en-US" dirty="0"/>
              <a:t>Personal = the beatitudes, Matt. 5: 3-9</a:t>
            </a:r>
          </a:p>
          <a:p>
            <a:pPr lvl="2"/>
            <a:r>
              <a:rPr lang="en-US" dirty="0"/>
              <a:t>… for they shall …</a:t>
            </a:r>
          </a:p>
          <a:p>
            <a:pPr lvl="2"/>
            <a:r>
              <a:rPr lang="en-US" dirty="0"/>
              <a:t>… for they shall …</a:t>
            </a:r>
          </a:p>
          <a:p>
            <a:pPr lvl="2"/>
            <a:r>
              <a:rPr lang="en-US" dirty="0"/>
              <a:t>… for they shall …</a:t>
            </a:r>
          </a:p>
          <a:p>
            <a:r>
              <a:rPr lang="en-US" dirty="0"/>
              <a:t>Except one: … for theirs IS – present tense</a:t>
            </a:r>
          </a:p>
          <a:p>
            <a:pPr lvl="2"/>
            <a:r>
              <a:rPr lang="en-US" dirty="0"/>
              <a:t>Blessed are the </a:t>
            </a:r>
            <a:r>
              <a:rPr lang="en-US" u="sng" dirty="0">
                <a:solidFill>
                  <a:srgbClr val="FF0000"/>
                </a:solidFill>
              </a:rPr>
              <a:t>poor in spirit </a:t>
            </a:r>
            <a:r>
              <a:rPr lang="en-US" dirty="0"/>
              <a:t>for theirs </a:t>
            </a:r>
            <a:r>
              <a:rPr lang="en-US" u="sng" dirty="0">
                <a:solidFill>
                  <a:srgbClr val="FF0000"/>
                </a:solidFill>
              </a:rPr>
              <a:t>is</a:t>
            </a:r>
            <a:r>
              <a:rPr lang="en-US" dirty="0"/>
              <a:t> the Kingdom of Heaven</a:t>
            </a:r>
          </a:p>
          <a:p>
            <a:r>
              <a:rPr lang="en-US" dirty="0"/>
              <a:t>Corporate = the Kingdom</a:t>
            </a:r>
          </a:p>
          <a:p>
            <a:pPr lvl="2"/>
            <a:r>
              <a:rPr lang="en-US" dirty="0"/>
              <a:t>The downside-up kingdom</a:t>
            </a:r>
          </a:p>
          <a:p>
            <a:endParaRPr lang="en-US" dirty="0"/>
          </a:p>
        </p:txBody>
      </p:sp>
      <p:sp>
        <p:nvSpPr>
          <p:cNvPr id="4" name="TextBox 3">
            <a:extLst>
              <a:ext uri="{FF2B5EF4-FFF2-40B4-BE49-F238E27FC236}">
                <a16:creationId xmlns:a16="http://schemas.microsoft.com/office/drawing/2014/main" id="{FE50F94A-66A2-4D06-BB6D-B8300B456470}"/>
              </a:ext>
            </a:extLst>
          </p:cNvPr>
          <p:cNvSpPr txBox="1"/>
          <p:nvPr/>
        </p:nvSpPr>
        <p:spPr>
          <a:xfrm>
            <a:off x="294469" y="759417"/>
            <a:ext cx="11600480" cy="707886"/>
          </a:xfrm>
          <a:prstGeom prst="rect">
            <a:avLst/>
          </a:prstGeom>
          <a:noFill/>
        </p:spPr>
        <p:txBody>
          <a:bodyPr wrap="square" rtlCol="0">
            <a:spAutoFit/>
          </a:bodyPr>
          <a:lstStyle/>
          <a:p>
            <a:pPr lvl="0"/>
            <a:r>
              <a:rPr lang="en-US" sz="4000" dirty="0"/>
              <a:t>2 aspects of Christ’s teaching: personal and corporate</a:t>
            </a:r>
          </a:p>
        </p:txBody>
      </p:sp>
    </p:spTree>
    <p:extLst>
      <p:ext uri="{BB962C8B-B14F-4D97-AF65-F5344CB8AC3E}">
        <p14:creationId xmlns:p14="http://schemas.microsoft.com/office/powerpoint/2010/main" val="322401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Image result for pictures of economics">
            <a:extLst>
              <a:ext uri="{FF2B5EF4-FFF2-40B4-BE49-F238E27FC236}">
                <a16:creationId xmlns:a16="http://schemas.microsoft.com/office/drawing/2014/main" id="{975C51BC-90BC-4793-AECF-9763C0428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1" r="-4" b="-4"/>
          <a:stretch/>
        </p:blipFill>
        <p:spPr bwMode="auto">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Image result for pictures of politics">
            <a:extLst>
              <a:ext uri="{FF2B5EF4-FFF2-40B4-BE49-F238E27FC236}">
                <a16:creationId xmlns:a16="http://schemas.microsoft.com/office/drawing/2014/main" id="{A2E1A495-B6BB-45BC-95BC-2C0A0C3710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74" r="30026" b="-2"/>
          <a:stretch/>
        </p:blipFill>
        <p:spPr bwMode="auto">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9222" name="Picture 6" descr="Image result for kingdom pictures">
            <a:extLst>
              <a:ext uri="{FF2B5EF4-FFF2-40B4-BE49-F238E27FC236}">
                <a16:creationId xmlns:a16="http://schemas.microsoft.com/office/drawing/2014/main" id="{7854B8EC-51C0-4C14-8058-6662ED04B9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755" r="26484" b="-2"/>
          <a:stretch/>
        </p:blipFill>
        <p:spPr bwMode="auto">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FEEF837-2BBA-4331-94FA-F9B776C75961}"/>
              </a:ext>
            </a:extLst>
          </p:cNvPr>
          <p:cNvSpPr>
            <a:spLocks noGrp="1"/>
          </p:cNvSpPr>
          <p:nvPr>
            <p:ph idx="1"/>
          </p:nvPr>
        </p:nvSpPr>
        <p:spPr>
          <a:xfrm>
            <a:off x="5609492" y="1304212"/>
            <a:ext cx="6328244" cy="2617157"/>
          </a:xfrm>
        </p:spPr>
        <p:txBody>
          <a:bodyPr anchor="t">
            <a:normAutofit/>
          </a:bodyPr>
          <a:lstStyle/>
          <a:p>
            <a:pPr marL="0" indent="0">
              <a:buNone/>
            </a:pPr>
            <a:r>
              <a:rPr lang="en-US" sz="4800" dirty="0"/>
              <a:t>What is your birthright?</a:t>
            </a:r>
          </a:p>
          <a:p>
            <a:pPr marL="0" indent="0">
              <a:buNone/>
            </a:pPr>
            <a:endParaRPr lang="en-US" sz="4800" dirty="0"/>
          </a:p>
          <a:p>
            <a:pPr marL="0" indent="0">
              <a:buNone/>
            </a:pPr>
            <a:r>
              <a:rPr lang="en-US" sz="4800" dirty="0"/>
              <a:t>         Your call to action?</a:t>
            </a:r>
            <a:endParaRPr lang="en-US" sz="3600" dirty="0"/>
          </a:p>
        </p:txBody>
      </p:sp>
    </p:spTree>
    <p:extLst>
      <p:ext uri="{BB962C8B-B14F-4D97-AF65-F5344CB8AC3E}">
        <p14:creationId xmlns:p14="http://schemas.microsoft.com/office/powerpoint/2010/main" val="1460434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4C664E-13E1-4A06-A463-2C3CC601DC5C}"/>
              </a:ext>
            </a:extLst>
          </p:cNvPr>
          <p:cNvSpPr>
            <a:spLocks noGrp="1"/>
          </p:cNvSpPr>
          <p:nvPr>
            <p:ph type="subTitle" idx="1"/>
          </p:nvPr>
        </p:nvSpPr>
        <p:spPr>
          <a:xfrm>
            <a:off x="1524000" y="2083032"/>
            <a:ext cx="9144000" cy="4141922"/>
          </a:xfrm>
        </p:spPr>
        <p:txBody>
          <a:bodyPr>
            <a:normAutofit/>
          </a:bodyPr>
          <a:lstStyle/>
          <a:p>
            <a:pPr marL="342900" indent="-342900" algn="l">
              <a:buFont typeface="Arial" panose="020B0604020202020204" pitchFamily="34" charset="0"/>
              <a:buChar char="•"/>
            </a:pPr>
            <a:r>
              <a:rPr lang="en-US" dirty="0"/>
              <a:t>“Love without courage and wisdom is sentimentality, as with the ordinary church member.  </a:t>
            </a:r>
          </a:p>
          <a:p>
            <a:pPr marL="342900" indent="-342900" algn="l">
              <a:buFont typeface="Arial" panose="020B0604020202020204" pitchFamily="34" charset="0"/>
              <a:buChar char="•"/>
            </a:pPr>
            <a:r>
              <a:rPr lang="en-US" dirty="0"/>
              <a:t>Courage without love and wisdom is foolhardiness, as with the ordinary soldier.  </a:t>
            </a:r>
          </a:p>
          <a:p>
            <a:pPr marL="342900" indent="-342900" algn="l">
              <a:buFont typeface="Arial" panose="020B0604020202020204" pitchFamily="34" charset="0"/>
              <a:buChar char="•"/>
            </a:pPr>
            <a:r>
              <a:rPr lang="en-US" dirty="0"/>
              <a:t>Wisdom without love and courage is cowardice as with the ordinary intellectual.  </a:t>
            </a:r>
          </a:p>
          <a:p>
            <a:pPr marL="342900" indent="-342900" algn="l">
              <a:buFont typeface="Arial" panose="020B0604020202020204" pitchFamily="34" charset="0"/>
              <a:buChar char="•"/>
            </a:pPr>
            <a:r>
              <a:rPr lang="en-US" dirty="0"/>
              <a:t>The one who has love, courage, and wisdom is one in a million, who moves the world, as with Jesus, Buddha, and Gandhi.”  </a:t>
            </a:r>
          </a:p>
          <a:p>
            <a:r>
              <a:rPr lang="en-US" dirty="0"/>
              <a:t>Ammon </a:t>
            </a:r>
            <a:r>
              <a:rPr lang="en-US" dirty="0" err="1"/>
              <a:t>Hennacy</a:t>
            </a:r>
            <a:endParaRPr lang="en-US" dirty="0"/>
          </a:p>
          <a:p>
            <a:endParaRPr lang="en-US" dirty="0"/>
          </a:p>
        </p:txBody>
      </p:sp>
      <p:sp>
        <p:nvSpPr>
          <p:cNvPr id="2" name="TextBox 1">
            <a:extLst>
              <a:ext uri="{FF2B5EF4-FFF2-40B4-BE49-F238E27FC236}">
                <a16:creationId xmlns:a16="http://schemas.microsoft.com/office/drawing/2014/main" id="{BF0D2667-B2ED-493A-9EAB-8CCBB2368F33}"/>
              </a:ext>
            </a:extLst>
          </p:cNvPr>
          <p:cNvSpPr txBox="1"/>
          <p:nvPr/>
        </p:nvSpPr>
        <p:spPr>
          <a:xfrm>
            <a:off x="2031023" y="633046"/>
            <a:ext cx="7833946" cy="584775"/>
          </a:xfrm>
          <a:prstGeom prst="rect">
            <a:avLst/>
          </a:prstGeom>
          <a:noFill/>
        </p:spPr>
        <p:txBody>
          <a:bodyPr wrap="square" rtlCol="0">
            <a:spAutoFit/>
          </a:bodyPr>
          <a:lstStyle/>
          <a:p>
            <a:r>
              <a:rPr lang="en-US" sz="3200" dirty="0"/>
              <a:t>Within that dual mandate, who are we to be?</a:t>
            </a:r>
          </a:p>
        </p:txBody>
      </p:sp>
    </p:spTree>
    <p:extLst>
      <p:ext uri="{BB962C8B-B14F-4D97-AF65-F5344CB8AC3E}">
        <p14:creationId xmlns:p14="http://schemas.microsoft.com/office/powerpoint/2010/main" val="2148807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pictures of politics">
            <a:extLst>
              <a:ext uri="{FF2B5EF4-FFF2-40B4-BE49-F238E27FC236}">
                <a16:creationId xmlns:a16="http://schemas.microsoft.com/office/drawing/2014/main" id="{DA29C5E7-ED49-428F-8C9B-8F22BA7E26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1" b="518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8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EF2FF-D6A4-4CC3-BE3C-922F621B5CC4}"/>
              </a:ext>
            </a:extLst>
          </p:cNvPr>
          <p:cNvSpPr/>
          <p:nvPr/>
        </p:nvSpPr>
        <p:spPr>
          <a:xfrm>
            <a:off x="914400" y="1015140"/>
            <a:ext cx="10329620" cy="1644296"/>
          </a:xfrm>
          <a:prstGeom prst="rect">
            <a:avLst/>
          </a:prstGeom>
        </p:spPr>
        <p:txBody>
          <a:bodyPr wrap="square">
            <a:spAutoFit/>
          </a:bodyPr>
          <a:lstStyle/>
          <a:p>
            <a:pPr marR="0" lvl="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Politics = </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the activities … especially the debate or conflict among individuals or parties having or hoping to achieve power.</a:t>
            </a:r>
          </a:p>
          <a:p>
            <a:pPr marR="0" lvl="0">
              <a:lnSpc>
                <a:spcPct val="107000"/>
              </a:lnSpc>
              <a:spcBef>
                <a:spcPts val="0"/>
              </a:spcBef>
              <a:spcAft>
                <a:spcPts val="0"/>
              </a:spcAft>
            </a:pPr>
            <a:endPar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4" descr="Image result for pictures of politics">
            <a:extLst>
              <a:ext uri="{FF2B5EF4-FFF2-40B4-BE49-F238E27FC236}">
                <a16:creationId xmlns:a16="http://schemas.microsoft.com/office/drawing/2014/main" id="{2135BA23-3AD7-4583-B62C-A0C8EABB89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74" r="30026" b="-2"/>
          <a:stretch/>
        </p:blipFill>
        <p:spPr bwMode="auto">
          <a:xfrm>
            <a:off x="62014" y="4380798"/>
            <a:ext cx="2851668" cy="2431471"/>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5D6156-E77A-4686-8341-58F9E5F61C9B}"/>
              </a:ext>
            </a:extLst>
          </p:cNvPr>
          <p:cNvSpPr txBox="1"/>
          <p:nvPr/>
        </p:nvSpPr>
        <p:spPr>
          <a:xfrm>
            <a:off x="914400" y="2176637"/>
            <a:ext cx="10073899" cy="865173"/>
          </a:xfrm>
          <a:prstGeom prst="rect">
            <a:avLst/>
          </a:prstGeom>
          <a:noFill/>
        </p:spPr>
        <p:txBody>
          <a:bodyPr wrap="square" rtlCol="0">
            <a:spAutoFit/>
          </a:bodyPr>
          <a:lstStyle/>
          <a:p>
            <a:pPr>
              <a:lnSpc>
                <a:spcPct val="107000"/>
              </a:lnSpc>
            </a:pPr>
            <a:r>
              <a:rPr lang="en-US" sz="2400" dirty="0"/>
              <a:t>3 primary drives: money, sex, and power – once we have some of all three, the only one without limits is power</a:t>
            </a:r>
          </a:p>
        </p:txBody>
      </p:sp>
      <p:sp>
        <p:nvSpPr>
          <p:cNvPr id="5" name="TextBox 4">
            <a:extLst>
              <a:ext uri="{FF2B5EF4-FFF2-40B4-BE49-F238E27FC236}">
                <a16:creationId xmlns:a16="http://schemas.microsoft.com/office/drawing/2014/main" id="{B57215C3-C337-49B2-81A2-F089CEA5C691}"/>
              </a:ext>
            </a:extLst>
          </p:cNvPr>
          <p:cNvSpPr txBox="1"/>
          <p:nvPr/>
        </p:nvSpPr>
        <p:spPr>
          <a:xfrm>
            <a:off x="914400" y="3272802"/>
            <a:ext cx="10190135" cy="2585323"/>
          </a:xfrm>
          <a:prstGeom prst="rect">
            <a:avLst/>
          </a:prstGeom>
          <a:noFill/>
        </p:spPr>
        <p:txBody>
          <a:bodyPr wrap="square" rtlCol="0">
            <a:spAutoFit/>
          </a:bodyPr>
          <a:lstStyle/>
          <a:p>
            <a:r>
              <a:rPr lang="en-US" sz="2400" dirty="0"/>
              <a:t>So, at the highest levels, we need to dissect global economics through the lens of power, and not money (or sex)</a:t>
            </a:r>
          </a:p>
          <a:p>
            <a:pPr lvl="2"/>
            <a:r>
              <a:rPr lang="en-US" sz="2400" dirty="0"/>
              <a:t>	Money is simply the forum or ground of getting and displaying 		power</a:t>
            </a:r>
          </a:p>
          <a:p>
            <a:pPr lvl="2"/>
            <a:r>
              <a:rPr lang="en-US" sz="2400" dirty="0"/>
              <a:t>	On the truly global level, do not follow the money, but FOLLOW 		THE POWER</a:t>
            </a:r>
          </a:p>
          <a:p>
            <a:r>
              <a:rPr lang="en-US" dirty="0"/>
              <a:t> </a:t>
            </a:r>
          </a:p>
        </p:txBody>
      </p:sp>
    </p:spTree>
    <p:extLst>
      <p:ext uri="{BB962C8B-B14F-4D97-AF65-F5344CB8AC3E}">
        <p14:creationId xmlns:p14="http://schemas.microsoft.com/office/powerpoint/2010/main" val="297948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489A4B-A900-4CEE-8A5E-B21E409FD429}"/>
              </a:ext>
            </a:extLst>
          </p:cNvPr>
          <p:cNvSpPr txBox="1"/>
          <p:nvPr/>
        </p:nvSpPr>
        <p:spPr>
          <a:xfrm>
            <a:off x="1828799" y="1246279"/>
            <a:ext cx="7129975" cy="1323439"/>
          </a:xfrm>
          <a:prstGeom prst="rect">
            <a:avLst/>
          </a:prstGeom>
          <a:noFill/>
        </p:spPr>
        <p:txBody>
          <a:bodyPr wrap="square" rtlCol="0">
            <a:spAutoFit/>
          </a:bodyPr>
          <a:lstStyle/>
          <a:p>
            <a:pPr lvl="2" algn="ctr"/>
            <a:r>
              <a:rPr lang="en-US" sz="3200" dirty="0"/>
              <a:t>Here is 1 example of many:</a:t>
            </a:r>
          </a:p>
          <a:p>
            <a:pPr lvl="2"/>
            <a:r>
              <a:rPr lang="en-US" sz="4800" dirty="0"/>
              <a:t>The power of populism</a:t>
            </a:r>
          </a:p>
        </p:txBody>
      </p:sp>
      <p:pic>
        <p:nvPicPr>
          <p:cNvPr id="5" name="Picture 4" descr="Image result for pictures of politics">
            <a:extLst>
              <a:ext uri="{FF2B5EF4-FFF2-40B4-BE49-F238E27FC236}">
                <a16:creationId xmlns:a16="http://schemas.microsoft.com/office/drawing/2014/main" id="{D7C03A7B-CCCB-495F-924B-13DD4A979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74" r="30026" b="-2"/>
          <a:stretch/>
        </p:blipFill>
        <p:spPr bwMode="auto">
          <a:xfrm>
            <a:off x="62014" y="4380798"/>
            <a:ext cx="2851668" cy="2431471"/>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0D17A5A-BB88-46F2-8BEF-37DE9E7C62B3}"/>
              </a:ext>
            </a:extLst>
          </p:cNvPr>
          <p:cNvSpPr/>
          <p:nvPr/>
        </p:nvSpPr>
        <p:spPr>
          <a:xfrm>
            <a:off x="2465070" y="3323464"/>
            <a:ext cx="7261860" cy="461665"/>
          </a:xfrm>
          <a:prstGeom prst="rect">
            <a:avLst/>
          </a:prstGeom>
        </p:spPr>
        <p:txBody>
          <a:bodyPr wrap="none">
            <a:spAutoFit/>
          </a:bodyPr>
          <a:lstStyle/>
          <a:p>
            <a:r>
              <a:rPr lang="en-US" sz="2400" dirty="0"/>
              <a:t>2017 Cambridge Dictionary Word of the Year = Populism </a:t>
            </a:r>
          </a:p>
        </p:txBody>
      </p:sp>
    </p:spTree>
    <p:extLst>
      <p:ext uri="{BB962C8B-B14F-4D97-AF65-F5344CB8AC3E}">
        <p14:creationId xmlns:p14="http://schemas.microsoft.com/office/powerpoint/2010/main" val="150088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382B8B-93AE-49EF-81F2-B05CF41499FA}"/>
              </a:ext>
            </a:extLst>
          </p:cNvPr>
          <p:cNvSpPr txBox="1"/>
          <p:nvPr/>
        </p:nvSpPr>
        <p:spPr>
          <a:xfrm>
            <a:off x="4809641" y="5702105"/>
            <a:ext cx="1828800" cy="374073"/>
          </a:xfrm>
          <a:prstGeom prst="rect">
            <a:avLst/>
          </a:prstGeom>
          <a:noFill/>
        </p:spPr>
        <p:txBody>
          <a:bodyPr wrap="square" rtlCol="0">
            <a:spAutoFit/>
          </a:bodyPr>
          <a:lstStyle/>
          <a:p>
            <a:r>
              <a:rPr lang="en-US" dirty="0"/>
              <a:t>Source: Ray </a:t>
            </a:r>
            <a:r>
              <a:rPr lang="en-US" dirty="0" err="1"/>
              <a:t>Dalio</a:t>
            </a:r>
            <a:endParaRPr lang="en-US" dirty="0"/>
          </a:p>
        </p:txBody>
      </p:sp>
      <p:pic>
        <p:nvPicPr>
          <p:cNvPr id="5" name="Picture 4" descr="Image result for pictures of politics">
            <a:extLst>
              <a:ext uri="{FF2B5EF4-FFF2-40B4-BE49-F238E27FC236}">
                <a16:creationId xmlns:a16="http://schemas.microsoft.com/office/drawing/2014/main" id="{4C2FBE48-DB10-428C-AD8E-594FD77CCD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74" r="30026" b="-2"/>
          <a:stretch/>
        </p:blipFill>
        <p:spPr bwMode="auto">
          <a:xfrm>
            <a:off x="62014" y="4380798"/>
            <a:ext cx="2851668" cy="2431471"/>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B7C7F15-738D-4738-8590-0DA1BFFC9CAB}"/>
              </a:ext>
            </a:extLst>
          </p:cNvPr>
          <p:cNvPicPr>
            <a:picLocks noChangeAspect="1"/>
          </p:cNvPicPr>
          <p:nvPr/>
        </p:nvPicPr>
        <p:blipFill>
          <a:blip r:embed="rId3"/>
          <a:stretch>
            <a:fillRect/>
          </a:stretch>
        </p:blipFill>
        <p:spPr>
          <a:xfrm>
            <a:off x="0" y="0"/>
            <a:ext cx="12192000" cy="5702105"/>
          </a:xfrm>
          <a:prstGeom prst="rect">
            <a:avLst/>
          </a:prstGeom>
        </p:spPr>
      </p:pic>
    </p:spTree>
    <p:extLst>
      <p:ext uri="{BB962C8B-B14F-4D97-AF65-F5344CB8AC3E}">
        <p14:creationId xmlns:p14="http://schemas.microsoft.com/office/powerpoint/2010/main" val="11077500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970</Words>
  <Application>Microsoft Office PowerPoint</Application>
  <PresentationFormat>Widescreen</PresentationFormat>
  <Paragraphs>120</Paragraphs>
  <Slides>40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Corbel</vt:lpstr>
      <vt:lpstr>Times New Roman</vt:lpstr>
      <vt:lpstr>Office Theme</vt:lpstr>
      <vt:lpstr>Parallax</vt:lpstr>
      <vt:lpstr>The Politics of Global Economics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Monetary Institute Mission</vt:lpstr>
      <vt:lpstr>What the Institute Will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Global Economics</dc:title>
  <dc:creator>Uli Kortsch</dc:creator>
  <cp:lastModifiedBy>Kim Beary</cp:lastModifiedBy>
  <cp:revision>1</cp:revision>
  <dcterms:created xsi:type="dcterms:W3CDTF">2018-08-23T16:39:43Z</dcterms:created>
  <dcterms:modified xsi:type="dcterms:W3CDTF">2018-09-12T23:17:55Z</dcterms:modified>
</cp:coreProperties>
</file>