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3"/>
  </p:notesMasterIdLst>
  <p:handoutMasterIdLst>
    <p:handoutMasterId r:id="rId34"/>
  </p:handoutMasterIdLst>
  <p:sldIdLst>
    <p:sldId id="383" r:id="rId2"/>
    <p:sldId id="465" r:id="rId3"/>
    <p:sldId id="467" r:id="rId4"/>
    <p:sldId id="469" r:id="rId5"/>
    <p:sldId id="386" r:id="rId6"/>
    <p:sldId id="446" r:id="rId7"/>
    <p:sldId id="390" r:id="rId8"/>
    <p:sldId id="410" r:id="rId9"/>
    <p:sldId id="411" r:id="rId10"/>
    <p:sldId id="444" r:id="rId11"/>
    <p:sldId id="455" r:id="rId12"/>
    <p:sldId id="385" r:id="rId13"/>
    <p:sldId id="448" r:id="rId14"/>
    <p:sldId id="449" r:id="rId15"/>
    <p:sldId id="481" r:id="rId16"/>
    <p:sldId id="492" r:id="rId17"/>
    <p:sldId id="493" r:id="rId18"/>
    <p:sldId id="494" r:id="rId19"/>
    <p:sldId id="491" r:id="rId20"/>
    <p:sldId id="484" r:id="rId21"/>
    <p:sldId id="485" r:id="rId22"/>
    <p:sldId id="486" r:id="rId23"/>
    <p:sldId id="487" r:id="rId24"/>
    <p:sldId id="488" r:id="rId25"/>
    <p:sldId id="489" r:id="rId26"/>
    <p:sldId id="498" r:id="rId27"/>
    <p:sldId id="499" r:id="rId28"/>
    <p:sldId id="500" r:id="rId29"/>
    <p:sldId id="495" r:id="rId30"/>
    <p:sldId id="497" r:id="rId31"/>
    <p:sldId id="344" r:id="rId32"/>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186" autoAdjust="0"/>
    <p:restoredTop sz="93926" autoAdjust="0"/>
  </p:normalViewPr>
  <p:slideViewPr>
    <p:cSldViewPr>
      <p:cViewPr varScale="1">
        <p:scale>
          <a:sx n="85" d="100"/>
          <a:sy n="85" d="100"/>
        </p:scale>
        <p:origin x="1530" y="78"/>
      </p:cViewPr>
      <p:guideLst>
        <p:guide orient="horz" pos="2112"/>
        <p:guide pos="2880"/>
      </p:guideLst>
    </p:cSldViewPr>
  </p:slideViewPr>
  <p:outlineViewPr>
    <p:cViewPr>
      <p:scale>
        <a:sx n="33" d="100"/>
        <a:sy n="33" d="100"/>
      </p:scale>
      <p:origin x="0" y="-18084"/>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My%20Documents\Tracy's%20docs\Debt%20Wall%20website\2012\World%20Sovereign%20Deficits%20for%201-17-13.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World Sovereign Deficits</a:t>
            </a:r>
          </a:p>
        </c:rich>
      </c:tx>
      <c:overlay val="0"/>
      <c:spPr>
        <a:noFill/>
        <a:ln w="25400">
          <a:noFill/>
        </a:ln>
      </c:spPr>
    </c:title>
    <c:autoTitleDeleted val="0"/>
    <c:plotArea>
      <c:layout>
        <c:manualLayout>
          <c:layoutTarget val="inner"/>
          <c:xMode val="edge"/>
          <c:yMode val="edge"/>
          <c:x val="7.1009142623980961E-2"/>
          <c:y val="0.15720523570917275"/>
          <c:w val="0.89169139465875391"/>
          <c:h val="0.5393013100436681"/>
        </c:manualLayout>
      </c:layout>
      <c:lineChart>
        <c:grouping val="standard"/>
        <c:varyColors val="0"/>
        <c:ser>
          <c:idx val="0"/>
          <c:order val="0"/>
          <c:tx>
            <c:strRef>
              <c:f>Sheet2!$V$1</c:f>
              <c:strCache>
                <c:ptCount val="1"/>
                <c:pt idx="0">
                  <c:v>European Union</c:v>
                </c:pt>
              </c:strCache>
            </c:strRef>
          </c:tx>
          <c:spPr>
            <a:ln w="25400">
              <a:solidFill>
                <a:srgbClr val="666699"/>
              </a:solidFill>
              <a:prstDash val="solid"/>
            </a:ln>
          </c:spPr>
          <c:marker>
            <c:spPr>
              <a:solidFill>
                <a:srgbClr val="4572A7"/>
              </a:solidFill>
              <a:ln>
                <a:solidFill>
                  <a:srgbClr val="666699"/>
                </a:solidFill>
                <a:prstDash val="solid"/>
              </a:ln>
            </c:spPr>
          </c:marker>
          <c:cat>
            <c:numRef>
              <c:f>Sheet2!$A$27:$A$42</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Sheet2!$V$27:$V$42</c:f>
              <c:numCache>
                <c:formatCode>#,##0.00</c:formatCode>
                <c:ptCount val="16"/>
                <c:pt idx="0">
                  <c:v>149.9085592200008</c:v>
                </c:pt>
                <c:pt idx="1">
                  <c:v>181.97889797999963</c:v>
                </c:pt>
                <c:pt idx="2">
                  <c:v>425.21055138000065</c:v>
                </c:pt>
                <c:pt idx="3">
                  <c:v>405.66679844999896</c:v>
                </c:pt>
                <c:pt idx="4">
                  <c:v>468.05977985000027</c:v>
                </c:pt>
                <c:pt idx="5">
                  <c:v>369.17720980000018</c:v>
                </c:pt>
                <c:pt idx="6">
                  <c:v>227.37292349999919</c:v>
                </c:pt>
                <c:pt idx="7">
                  <c:v>913.65761326000029</c:v>
                </c:pt>
                <c:pt idx="8">
                  <c:v>1185.4326058400022</c:v>
                </c:pt>
                <c:pt idx="9">
                  <c:v>1138.4349713899976</c:v>
                </c:pt>
                <c:pt idx="10">
                  <c:v>704.1916102899994</c:v>
                </c:pt>
                <c:pt idx="11">
                  <c:v>1204.1916102899993</c:v>
                </c:pt>
                <c:pt idx="12">
                  <c:v>1234.2964005472495</c:v>
                </c:pt>
                <c:pt idx="13">
                  <c:v>1265.1538105609304</c:v>
                </c:pt>
                <c:pt idx="14">
                  <c:v>1296.7826558249537</c:v>
                </c:pt>
                <c:pt idx="15">
                  <c:v>1329.2022222205774</c:v>
                </c:pt>
              </c:numCache>
            </c:numRef>
          </c:val>
          <c:smooth val="0"/>
          <c:extLst>
            <c:ext xmlns:c16="http://schemas.microsoft.com/office/drawing/2014/chart" uri="{C3380CC4-5D6E-409C-BE32-E72D297353CC}">
              <c16:uniqueId val="{00000000-5CF4-4A03-8B1C-86CF916D9BB3}"/>
            </c:ext>
          </c:extLst>
        </c:ser>
        <c:ser>
          <c:idx val="1"/>
          <c:order val="1"/>
          <c:tx>
            <c:strRef>
              <c:f>Sheet2!$W$1</c:f>
              <c:strCache>
                <c:ptCount val="1"/>
                <c:pt idx="0">
                  <c:v>United States</c:v>
                </c:pt>
              </c:strCache>
            </c:strRef>
          </c:tx>
          <c:spPr>
            <a:ln w="25400">
              <a:solidFill>
                <a:srgbClr val="DD2D32"/>
              </a:solidFill>
              <a:prstDash val="solid"/>
            </a:ln>
          </c:spPr>
          <c:marker>
            <c:spPr>
              <a:solidFill>
                <a:srgbClr val="AA4643"/>
              </a:solidFill>
              <a:ln>
                <a:solidFill>
                  <a:srgbClr val="DD2D32"/>
                </a:solidFill>
                <a:prstDash val="solid"/>
              </a:ln>
            </c:spPr>
          </c:marker>
          <c:cat>
            <c:numRef>
              <c:f>Sheet2!$A$27:$A$42</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Sheet2!$W$27:$W$42</c:f>
              <c:numCache>
                <c:formatCode>#,##0.00</c:formatCode>
                <c:ptCount val="16"/>
                <c:pt idx="0">
                  <c:v>174.58377274999836</c:v>
                </c:pt>
                <c:pt idx="1">
                  <c:v>447.30024800000047</c:v>
                </c:pt>
                <c:pt idx="2">
                  <c:v>653.99532850000105</c:v>
                </c:pt>
                <c:pt idx="3">
                  <c:v>556.52006200000039</c:v>
                </c:pt>
                <c:pt idx="4">
                  <c:v>502.7729949999993</c:v>
                </c:pt>
                <c:pt idx="5">
                  <c:v>397.62721599999981</c:v>
                </c:pt>
                <c:pt idx="6">
                  <c:v>550.98332350000055</c:v>
                </c:pt>
                <c:pt idx="7">
                  <c:v>1493.2683345000003</c:v>
                </c:pt>
                <c:pt idx="8">
                  <c:v>1707.5263219999997</c:v>
                </c:pt>
                <c:pt idx="9">
                  <c:v>1478.0401374999981</c:v>
                </c:pt>
                <c:pt idx="10">
                  <c:v>1734.3227180600024</c:v>
                </c:pt>
                <c:pt idx="11">
                  <c:v>2234.3227180600024</c:v>
                </c:pt>
                <c:pt idx="12">
                  <c:v>2290.1807860115023</c:v>
                </c:pt>
                <c:pt idx="13">
                  <c:v>2347.4353056617902</c:v>
                </c:pt>
                <c:pt idx="14">
                  <c:v>2406.1211883033347</c:v>
                </c:pt>
                <c:pt idx="15">
                  <c:v>2466.2742180109171</c:v>
                </c:pt>
              </c:numCache>
            </c:numRef>
          </c:val>
          <c:smooth val="0"/>
          <c:extLst>
            <c:ext xmlns:c16="http://schemas.microsoft.com/office/drawing/2014/chart" uri="{C3380CC4-5D6E-409C-BE32-E72D297353CC}">
              <c16:uniqueId val="{00000001-5CF4-4A03-8B1C-86CF916D9BB3}"/>
            </c:ext>
          </c:extLst>
        </c:ser>
        <c:ser>
          <c:idx val="2"/>
          <c:order val="2"/>
          <c:tx>
            <c:strRef>
              <c:f>Sheet2!$X$1</c:f>
              <c:strCache>
                <c:ptCount val="1"/>
                <c:pt idx="0">
                  <c:v>Advanced economies without US &amp; EU</c:v>
                </c:pt>
              </c:strCache>
            </c:strRef>
          </c:tx>
          <c:spPr>
            <a:ln w="25400">
              <a:solidFill>
                <a:srgbClr val="90713A"/>
              </a:solidFill>
              <a:prstDash val="solid"/>
            </a:ln>
          </c:spPr>
          <c:marker>
            <c:spPr>
              <a:solidFill>
                <a:srgbClr val="89A54E"/>
              </a:solidFill>
              <a:ln>
                <a:solidFill>
                  <a:srgbClr val="90713A"/>
                </a:solidFill>
                <a:prstDash val="solid"/>
              </a:ln>
            </c:spPr>
          </c:marker>
          <c:cat>
            <c:numRef>
              <c:f>Sheet2!$A$27:$A$42</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Sheet2!$X$27:$X$42</c:f>
              <c:numCache>
                <c:formatCode>#,##0.00</c:formatCode>
                <c:ptCount val="16"/>
                <c:pt idx="0">
                  <c:v>265.4393418800064</c:v>
                </c:pt>
                <c:pt idx="1">
                  <c:v>294.76707002000239</c:v>
                </c:pt>
                <c:pt idx="2">
                  <c:v>405.81961197999135</c:v>
                </c:pt>
                <c:pt idx="3">
                  <c:v>903.95252384000355</c:v>
                </c:pt>
                <c:pt idx="4">
                  <c:v>667.72551763000058</c:v>
                </c:pt>
                <c:pt idx="5">
                  <c:v>41.512116570001133</c:v>
                </c:pt>
                <c:pt idx="6">
                  <c:v>-183.68827288000105</c:v>
                </c:pt>
                <c:pt idx="7">
                  <c:v>886.50690525999562</c:v>
                </c:pt>
                <c:pt idx="8">
                  <c:v>1466.7746587199979</c:v>
                </c:pt>
                <c:pt idx="9">
                  <c:v>870.44856611000966</c:v>
                </c:pt>
                <c:pt idx="10">
                  <c:v>613.87791444999129</c:v>
                </c:pt>
                <c:pt idx="11">
                  <c:v>1113.8779144499911</c:v>
                </c:pt>
                <c:pt idx="12">
                  <c:v>1141.7248623112409</c:v>
                </c:pt>
                <c:pt idx="13">
                  <c:v>1170.2679838690219</c:v>
                </c:pt>
                <c:pt idx="14">
                  <c:v>1199.5246834657476</c:v>
                </c:pt>
                <c:pt idx="15">
                  <c:v>1229.5128005523907</c:v>
                </c:pt>
              </c:numCache>
            </c:numRef>
          </c:val>
          <c:smooth val="0"/>
          <c:extLst>
            <c:ext xmlns:c16="http://schemas.microsoft.com/office/drawing/2014/chart" uri="{C3380CC4-5D6E-409C-BE32-E72D297353CC}">
              <c16:uniqueId val="{00000002-5CF4-4A03-8B1C-86CF916D9BB3}"/>
            </c:ext>
          </c:extLst>
        </c:ser>
        <c:ser>
          <c:idx val="3"/>
          <c:order val="3"/>
          <c:tx>
            <c:strRef>
              <c:f>Sheet2!$Y$1</c:f>
              <c:strCache>
                <c:ptCount val="1"/>
                <c:pt idx="0">
                  <c:v>Emerging and developing economies</c:v>
                </c:pt>
              </c:strCache>
            </c:strRef>
          </c:tx>
          <c:spPr>
            <a:ln w="25400">
              <a:solidFill>
                <a:srgbClr val="666699"/>
              </a:solidFill>
              <a:prstDash val="solid"/>
            </a:ln>
          </c:spPr>
          <c:marker>
            <c:spPr>
              <a:solidFill>
                <a:srgbClr val="71588F"/>
              </a:solidFill>
              <a:ln>
                <a:solidFill>
                  <a:srgbClr val="666699"/>
                </a:solidFill>
                <a:prstDash val="solid"/>
              </a:ln>
            </c:spPr>
          </c:marker>
          <c:val>
            <c:numRef>
              <c:f>Sheet2!$Y$27:$Y$42</c:f>
              <c:numCache>
                <c:formatCode>#,##0.00</c:formatCode>
                <c:ptCount val="16"/>
                <c:pt idx="0">
                  <c:v>522.25155921000078</c:v>
                </c:pt>
                <c:pt idx="1">
                  <c:v>1067.0526125400008</c:v>
                </c:pt>
                <c:pt idx="2">
                  <c:v>340.72877184000021</c:v>
                </c:pt>
                <c:pt idx="3">
                  <c:v>76.075075609998748</c:v>
                </c:pt>
                <c:pt idx="4">
                  <c:v>101.1030413999997</c:v>
                </c:pt>
                <c:pt idx="5">
                  <c:v>-111.96389298999929</c:v>
                </c:pt>
                <c:pt idx="6">
                  <c:v>645.9990656000009</c:v>
                </c:pt>
                <c:pt idx="7">
                  <c:v>372.57232720999673</c:v>
                </c:pt>
                <c:pt idx="8">
                  <c:v>1094.8804019500037</c:v>
                </c:pt>
                <c:pt idx="9">
                  <c:v>1178.0759663199988</c:v>
                </c:pt>
                <c:pt idx="10">
                  <c:v>354.5206486000007</c:v>
                </c:pt>
                <c:pt idx="11">
                  <c:v>854.52064860000053</c:v>
                </c:pt>
                <c:pt idx="12">
                  <c:v>875.88366481500032</c:v>
                </c:pt>
                <c:pt idx="13">
                  <c:v>897.78075643537557</c:v>
                </c:pt>
                <c:pt idx="14">
                  <c:v>920.22527534625988</c:v>
                </c:pt>
                <c:pt idx="15">
                  <c:v>943.23090722991628</c:v>
                </c:pt>
              </c:numCache>
            </c:numRef>
          </c:val>
          <c:smooth val="0"/>
          <c:extLst>
            <c:ext xmlns:c16="http://schemas.microsoft.com/office/drawing/2014/chart" uri="{C3380CC4-5D6E-409C-BE32-E72D297353CC}">
              <c16:uniqueId val="{00000003-5CF4-4A03-8B1C-86CF916D9BB3}"/>
            </c:ext>
          </c:extLst>
        </c:ser>
        <c:ser>
          <c:idx val="4"/>
          <c:order val="4"/>
          <c:tx>
            <c:strRef>
              <c:f>Sheet2!$Z$1</c:f>
              <c:strCache>
                <c:ptCount val="1"/>
                <c:pt idx="0">
                  <c:v>World Combined</c:v>
                </c:pt>
              </c:strCache>
            </c:strRef>
          </c:tx>
          <c:spPr>
            <a:ln w="25400">
              <a:solidFill>
                <a:srgbClr val="33CCCC"/>
              </a:solidFill>
              <a:prstDash val="solid"/>
            </a:ln>
          </c:spPr>
          <c:marker>
            <c:spPr>
              <a:solidFill>
                <a:srgbClr val="4198AF"/>
              </a:solidFill>
              <a:ln>
                <a:solidFill>
                  <a:srgbClr val="33CCCC"/>
                </a:solidFill>
                <a:prstDash val="solid"/>
              </a:ln>
            </c:spPr>
          </c:marker>
          <c:val>
            <c:numRef>
              <c:f>Sheet2!$Z$27:$Z$42</c:f>
              <c:numCache>
                <c:formatCode>#,##0.00</c:formatCode>
                <c:ptCount val="16"/>
                <c:pt idx="0">
                  <c:v>1112.1832330600062</c:v>
                </c:pt>
                <c:pt idx="1">
                  <c:v>1991.0988285400033</c:v>
                </c:pt>
                <c:pt idx="2">
                  <c:v>1825.7542636999931</c:v>
                </c:pt>
                <c:pt idx="3">
                  <c:v>1942.2144599000021</c:v>
                </c:pt>
                <c:pt idx="4">
                  <c:v>1739.6613338799996</c:v>
                </c:pt>
                <c:pt idx="5">
                  <c:v>696.35264938000159</c:v>
                </c:pt>
                <c:pt idx="6">
                  <c:v>1240.6670397199996</c:v>
                </c:pt>
                <c:pt idx="7">
                  <c:v>3666.0051802299931</c:v>
                </c:pt>
                <c:pt idx="8">
                  <c:v>5454.6139885100038</c:v>
                </c:pt>
                <c:pt idx="9">
                  <c:v>4664.9996413200033</c:v>
                </c:pt>
                <c:pt idx="10">
                  <c:v>3406.9128913999939</c:v>
                </c:pt>
                <c:pt idx="11">
                  <c:v>5406.9128913999939</c:v>
                </c:pt>
                <c:pt idx="12">
                  <c:v>5542.0857136849936</c:v>
                </c:pt>
                <c:pt idx="13">
                  <c:v>5680.637856527117</c:v>
                </c:pt>
                <c:pt idx="14">
                  <c:v>5822.6538029402946</c:v>
                </c:pt>
                <c:pt idx="15">
                  <c:v>5968.2201480138028</c:v>
                </c:pt>
              </c:numCache>
            </c:numRef>
          </c:val>
          <c:smooth val="0"/>
          <c:extLst>
            <c:ext xmlns:c16="http://schemas.microsoft.com/office/drawing/2014/chart" uri="{C3380CC4-5D6E-409C-BE32-E72D297353CC}">
              <c16:uniqueId val="{00000004-5CF4-4A03-8B1C-86CF916D9BB3}"/>
            </c:ext>
          </c:extLst>
        </c:ser>
        <c:ser>
          <c:idx val="5"/>
          <c:order val="5"/>
          <c:tx>
            <c:strRef>
              <c:f>Sheet2!$AC$1</c:f>
              <c:strCache>
                <c:ptCount val="1"/>
                <c:pt idx="0">
                  <c:v>Debt Wall @ 9%</c:v>
                </c:pt>
              </c:strCache>
            </c:strRef>
          </c:tx>
          <c:spPr>
            <a:ln w="25400">
              <a:solidFill>
                <a:srgbClr val="FF9900"/>
              </a:solidFill>
              <a:prstDash val="solid"/>
            </a:ln>
          </c:spPr>
          <c:marker>
            <c:spPr>
              <a:solidFill>
                <a:srgbClr val="DB843D"/>
              </a:solidFill>
              <a:ln>
                <a:solidFill>
                  <a:srgbClr val="FF9900"/>
                </a:solidFill>
                <a:prstDash val="solid"/>
              </a:ln>
            </c:spPr>
          </c:marker>
          <c:val>
            <c:numRef>
              <c:f>Sheet2!$AC$27:$AC$42</c:f>
              <c:numCache>
                <c:formatCode>#,##0.00</c:formatCode>
                <c:ptCount val="16"/>
                <c:pt idx="0">
                  <c:v>2881.2938399999998</c:v>
                </c:pt>
                <c:pt idx="1">
                  <c:v>2995.8181200000004</c:v>
                </c:pt>
                <c:pt idx="2">
                  <c:v>3367.4314499999996</c:v>
                </c:pt>
                <c:pt idx="3">
                  <c:v>3790.69965</c:v>
                </c:pt>
                <c:pt idx="4">
                  <c:v>4100.6045700000013</c:v>
                </c:pt>
                <c:pt idx="5">
                  <c:v>4441.4530199999999</c:v>
                </c:pt>
                <c:pt idx="6">
                  <c:v>5013.2138399999994</c:v>
                </c:pt>
                <c:pt idx="7">
                  <c:v>5514.1284600000008</c:v>
                </c:pt>
                <c:pt idx="8">
                  <c:v>5212.8243000000002</c:v>
                </c:pt>
                <c:pt idx="9">
                  <c:v>5369.2090290000006</c:v>
                </c:pt>
                <c:pt idx="10">
                  <c:v>5396.0550741450006</c:v>
                </c:pt>
                <c:pt idx="11">
                  <c:v>5423.0353495157233</c:v>
                </c:pt>
                <c:pt idx="12">
                  <c:v>5450.1505262633036</c:v>
                </c:pt>
                <c:pt idx="13">
                  <c:v>5531.9027841572515</c:v>
                </c:pt>
                <c:pt idx="14">
                  <c:v>5614.8813259196104</c:v>
                </c:pt>
                <c:pt idx="15">
                  <c:v>5699.1045458084027</c:v>
                </c:pt>
              </c:numCache>
            </c:numRef>
          </c:val>
          <c:smooth val="0"/>
          <c:extLst>
            <c:ext xmlns:c16="http://schemas.microsoft.com/office/drawing/2014/chart" uri="{C3380CC4-5D6E-409C-BE32-E72D297353CC}">
              <c16:uniqueId val="{00000005-5CF4-4A03-8B1C-86CF916D9BB3}"/>
            </c:ext>
          </c:extLst>
        </c:ser>
        <c:ser>
          <c:idx val="6"/>
          <c:order val="6"/>
          <c:tx>
            <c:strRef>
              <c:f>Sheet2!$AD$1</c:f>
              <c:strCache>
                <c:ptCount val="1"/>
                <c:pt idx="0">
                  <c:v>Debt Wall @ 10%</c:v>
                </c:pt>
              </c:strCache>
            </c:strRef>
          </c:tx>
          <c:spPr>
            <a:ln w="25400">
              <a:solidFill>
                <a:srgbClr val="63AAFE"/>
              </a:solidFill>
              <a:prstDash val="solid"/>
            </a:ln>
          </c:spPr>
          <c:marker>
            <c:spPr>
              <a:solidFill>
                <a:srgbClr val="93A9CF"/>
              </a:solidFill>
              <a:ln>
                <a:solidFill>
                  <a:srgbClr val="63AAFE"/>
                </a:solidFill>
                <a:prstDash val="solid"/>
              </a:ln>
            </c:spPr>
          </c:marker>
          <c:val>
            <c:numRef>
              <c:f>Sheet2!$AD$27:$AD$42</c:f>
              <c:numCache>
                <c:formatCode>#,##0.00</c:formatCode>
                <c:ptCount val="16"/>
                <c:pt idx="0">
                  <c:v>3201.4376000000002</c:v>
                </c:pt>
                <c:pt idx="1">
                  <c:v>3328.6867999999999</c:v>
                </c:pt>
                <c:pt idx="2">
                  <c:v>3741.5905000000002</c:v>
                </c:pt>
                <c:pt idx="3">
                  <c:v>4211.8885</c:v>
                </c:pt>
                <c:pt idx="4">
                  <c:v>4556.2273000000005</c:v>
                </c:pt>
                <c:pt idx="5">
                  <c:v>4934.9477999999999</c:v>
                </c:pt>
                <c:pt idx="6">
                  <c:v>5570.2375999999995</c:v>
                </c:pt>
                <c:pt idx="7">
                  <c:v>6126.8094000000001</c:v>
                </c:pt>
                <c:pt idx="8">
                  <c:v>5792.027</c:v>
                </c:pt>
                <c:pt idx="9">
                  <c:v>5965.7878099999998</c:v>
                </c:pt>
                <c:pt idx="10">
                  <c:v>5995.6167490500011</c:v>
                </c:pt>
                <c:pt idx="11">
                  <c:v>6025.5948327952492</c:v>
                </c:pt>
                <c:pt idx="12">
                  <c:v>6055.7228069592256</c:v>
                </c:pt>
                <c:pt idx="13">
                  <c:v>6146.5586490636133</c:v>
                </c:pt>
                <c:pt idx="14">
                  <c:v>6238.7570287995659</c:v>
                </c:pt>
                <c:pt idx="15">
                  <c:v>6332.3383842315598</c:v>
                </c:pt>
              </c:numCache>
            </c:numRef>
          </c:val>
          <c:smooth val="0"/>
          <c:extLst>
            <c:ext xmlns:c16="http://schemas.microsoft.com/office/drawing/2014/chart" uri="{C3380CC4-5D6E-409C-BE32-E72D297353CC}">
              <c16:uniqueId val="{00000006-5CF4-4A03-8B1C-86CF916D9BB3}"/>
            </c:ext>
          </c:extLst>
        </c:ser>
        <c:dLbls>
          <c:showLegendKey val="0"/>
          <c:showVal val="0"/>
          <c:showCatName val="0"/>
          <c:showSerName val="0"/>
          <c:showPercent val="0"/>
          <c:showBubbleSize val="0"/>
        </c:dLbls>
        <c:marker val="1"/>
        <c:smooth val="0"/>
        <c:axId val="74619520"/>
        <c:axId val="63895808"/>
      </c:lineChart>
      <c:catAx>
        <c:axId val="74619520"/>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rtl="0">
              <a:defRPr sz="1000" b="0" i="0" u="none" strike="noStrike" baseline="0">
                <a:solidFill>
                  <a:srgbClr val="000000"/>
                </a:solidFill>
                <a:latin typeface="Calibri"/>
                <a:ea typeface="Calibri"/>
                <a:cs typeface="Calibri"/>
              </a:defRPr>
            </a:pPr>
            <a:endParaRPr lang="en-US"/>
          </a:p>
        </c:txPr>
        <c:crossAx val="63895808"/>
        <c:crossesAt val="-1000"/>
        <c:auto val="1"/>
        <c:lblAlgn val="ctr"/>
        <c:lblOffset val="100"/>
        <c:noMultiLvlLbl val="0"/>
      </c:catAx>
      <c:valAx>
        <c:axId val="63895808"/>
        <c:scaling>
          <c:orientation val="minMax"/>
          <c:max val="7000"/>
        </c:scaling>
        <c:delete val="0"/>
        <c:axPos val="l"/>
        <c:majorGridlines>
          <c:spPr>
            <a:ln w="3175">
              <a:solidFill>
                <a:srgbClr val="808080"/>
              </a:solidFill>
              <a:prstDash val="solid"/>
            </a:ln>
          </c:spPr>
        </c:majorGridlines>
        <c:title>
          <c:tx>
            <c:rich>
              <a:bodyPr/>
              <a:lstStyle/>
              <a:p>
                <a:pPr>
                  <a:defRPr/>
                </a:pPr>
                <a:r>
                  <a:rPr lang="en-US" dirty="0"/>
                  <a:t>US$ Billions</a:t>
                </a:r>
              </a:p>
            </c:rich>
          </c:tx>
          <c:overlay val="0"/>
          <c:spPr>
            <a:noFill/>
            <a:ln w="25400">
              <a:noFill/>
            </a:ln>
          </c:spPr>
        </c:title>
        <c:numFmt formatCode="#,##0.00" sourceLinked="1"/>
        <c:majorTickMark val="out"/>
        <c:minorTickMark val="none"/>
        <c:tickLblPos val="nextTo"/>
        <c:spPr>
          <a:ln w="3175">
            <a:solidFill>
              <a:srgbClr val="808080"/>
            </a:solidFill>
            <a:prstDash val="solid"/>
          </a:ln>
        </c:spPr>
        <c:txPr>
          <a:bodyPr rot="0" vert="horz"/>
          <a:lstStyle/>
          <a:p>
            <a:pPr rtl="0">
              <a:defRPr sz="1000" b="0" i="0" u="none" strike="noStrike" baseline="0">
                <a:solidFill>
                  <a:srgbClr val="000000"/>
                </a:solidFill>
                <a:latin typeface="Calibri"/>
                <a:ea typeface="Calibri"/>
                <a:cs typeface="Calibri"/>
              </a:defRPr>
            </a:pPr>
            <a:endParaRPr lang="en-US"/>
          </a:p>
        </c:txPr>
        <c:crossAx val="74619520"/>
        <c:crosses val="autoZero"/>
        <c:crossBetween val="between"/>
      </c:valAx>
      <c:spPr>
        <a:solidFill>
          <a:srgbClr val="FFFFFF"/>
        </a:solidFill>
        <a:ln w="25400">
          <a:noFill/>
        </a:ln>
      </c:spPr>
    </c:plotArea>
    <c:legend>
      <c:legendPos val="r"/>
      <c:layout>
        <c:manualLayout>
          <c:xMode val="edge"/>
          <c:yMode val="edge"/>
          <c:x val="4.1156837176620026E-2"/>
          <c:y val="0.81342059556093238"/>
          <c:w val="0.89877645582000665"/>
          <c:h val="0.11129293598646431"/>
        </c:manualLayout>
      </c:layout>
      <c:overlay val="0"/>
      <c:spPr>
        <a:noFill/>
        <a:ln w="25400">
          <a:noFill/>
        </a:ln>
      </c:spPr>
      <c:txPr>
        <a:bodyPr/>
        <a:lstStyle/>
        <a:p>
          <a:pPr>
            <a:defRPr sz="775"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0.111</cdr:x>
      <cdr:y>0.91134</cdr:y>
    </cdr:from>
    <cdr:to>
      <cdr:x>0.88623</cdr:x>
      <cdr:y>0.97215</cdr:y>
    </cdr:to>
    <cdr:sp macro="" textlink="">
      <cdr:nvSpPr>
        <cdr:cNvPr id="2" name="TextBox 1"/>
        <cdr:cNvSpPr txBox="1"/>
      </cdr:nvSpPr>
      <cdr:spPr>
        <a:xfrm xmlns:a="http://schemas.openxmlformats.org/drawingml/2006/main">
          <a:off x="947761" y="5326418"/>
          <a:ext cx="6634329" cy="35067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dirty="0"/>
        </a:p>
      </cdr:txBody>
    </cdr:sp>
  </cdr:relSizeAnchor>
  <cdr:relSizeAnchor xmlns:cdr="http://schemas.openxmlformats.org/drawingml/2006/chartDrawing">
    <cdr:from>
      <cdr:x>0.09678</cdr:x>
      <cdr:y>0.93644</cdr:y>
    </cdr:from>
    <cdr:to>
      <cdr:x>0.6684</cdr:x>
      <cdr:y>0.97403</cdr:y>
    </cdr:to>
    <cdr:sp macro="" textlink="">
      <cdr:nvSpPr>
        <cdr:cNvPr id="3" name="TextBox 2"/>
        <cdr:cNvSpPr txBox="1"/>
      </cdr:nvSpPr>
      <cdr:spPr>
        <a:xfrm xmlns:a="http://schemas.openxmlformats.org/drawingml/2006/main">
          <a:off x="815075" y="5468582"/>
          <a:ext cx="4909403" cy="21798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dirty="0"/>
            <a:t>Source: IMF World Economic Outlook Data Base,</a:t>
          </a:r>
          <a:r>
            <a:rPr lang="en-US" sz="1100" baseline="0" dirty="0"/>
            <a:t> April 2011</a:t>
          </a:r>
          <a:endParaRPr lang="en-US" sz="1100" dirty="0"/>
        </a:p>
      </cdr:txBody>
    </cdr:sp>
  </cdr:relSizeAnchor>
  <cdr:relSizeAnchor xmlns:cdr="http://schemas.openxmlformats.org/drawingml/2006/chartDrawing">
    <cdr:from>
      <cdr:x>0.15621</cdr:x>
      <cdr:y>0.26815</cdr:y>
    </cdr:from>
    <cdr:to>
      <cdr:x>0.49515</cdr:x>
      <cdr:y>0.33981</cdr:y>
    </cdr:to>
    <cdr:sp macro="" textlink="">
      <cdr:nvSpPr>
        <cdr:cNvPr id="4" name="TextBox 3"/>
        <cdr:cNvSpPr txBox="1"/>
      </cdr:nvSpPr>
      <cdr:spPr>
        <a:xfrm xmlns:a="http://schemas.openxmlformats.org/drawingml/2006/main" rot="20166507">
          <a:off x="1334958" y="1497214"/>
          <a:ext cx="2896979" cy="42554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dirty="0"/>
            <a:t>World Capacity to Fund Government Deficits</a:t>
          </a:r>
        </a:p>
      </cdr:txBody>
    </cdr:sp>
  </cdr:relSizeAnchor>
  <cdr:relSizeAnchor xmlns:cdr="http://schemas.openxmlformats.org/drawingml/2006/chartDrawing">
    <cdr:from>
      <cdr:x>0.17497</cdr:x>
      <cdr:y>0.45899</cdr:y>
    </cdr:from>
    <cdr:to>
      <cdr:x>0.45946</cdr:x>
      <cdr:y>0.49488</cdr:y>
    </cdr:to>
    <cdr:sp macro="" textlink="">
      <cdr:nvSpPr>
        <cdr:cNvPr id="5" name="TextBox 4"/>
        <cdr:cNvSpPr txBox="1"/>
      </cdr:nvSpPr>
      <cdr:spPr>
        <a:xfrm xmlns:a="http://schemas.openxmlformats.org/drawingml/2006/main">
          <a:off x="1478507" y="2634776"/>
          <a:ext cx="2445224" cy="21798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dirty="0"/>
            <a:t>Combined World Government</a:t>
          </a:r>
          <a:r>
            <a:rPr lang="en-US" sz="1100" baseline="0" dirty="0"/>
            <a:t> Deficits</a:t>
          </a:r>
          <a:endParaRPr lang="en-US" sz="1100" dirty="0"/>
        </a:p>
      </cdr:txBody>
    </cdr:sp>
  </cdr:relSizeAnchor>
  <cdr:relSizeAnchor xmlns:cdr="http://schemas.openxmlformats.org/drawingml/2006/chartDrawing">
    <cdr:from>
      <cdr:x>0.53814</cdr:x>
      <cdr:y>0.2439</cdr:y>
    </cdr:from>
    <cdr:to>
      <cdr:x>0.57214</cdr:x>
      <cdr:y>0.2878</cdr:y>
    </cdr:to>
    <cdr:sp macro="" textlink="">
      <cdr:nvSpPr>
        <cdr:cNvPr id="7284" name="Oval 5"/>
        <cdr:cNvSpPr>
          <a:spLocks xmlns:a="http://schemas.openxmlformats.org/drawingml/2006/main" noChangeArrowheads="1"/>
        </cdr:cNvSpPr>
      </cdr:nvSpPr>
      <cdr:spPr bwMode="auto">
        <a:xfrm xmlns:a="http://schemas.openxmlformats.org/drawingml/2006/main">
          <a:off x="4613228" y="1421642"/>
          <a:ext cx="291436" cy="255895"/>
        </a:xfrm>
        <a:prstGeom xmlns:a="http://schemas.openxmlformats.org/drawingml/2006/main" prst="ellipse">
          <a:avLst/>
        </a:prstGeom>
        <a:noFill xmlns:a="http://schemas.openxmlformats.org/drawingml/2006/main"/>
        <a:ln xmlns:a="http://schemas.openxmlformats.org/drawingml/2006/main" w="22225">
          <a:solidFill>
            <a:srgbClr val="000000"/>
          </a:solidFill>
          <a:round/>
          <a:headEnd/>
          <a:tailEnd/>
        </a:ln>
        <a:effectLst xmlns:a="http://schemas.openxmlformats.org/drawingml/2006/main">
          <a:outerShdw blurRad="40000" dist="23000" dir="5400000" rotWithShape="0">
            <a:srgbClr val="808080">
              <a:alpha val="34998"/>
            </a:srgbClr>
          </a:outerShdw>
        </a:effectLst>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a:lstStyle xmlns:a="http://schemas.openxmlformats.org/drawingml/2006/main"/>
        <a:p xmlns:a="http://schemas.openxmlformats.org/drawingml/2006/main">
          <a:endParaRPr lang="en-US" dirty="0"/>
        </a:p>
      </cdr:txBody>
    </cdr:sp>
  </cdr:relSizeAnchor>
  <cdr:relSizeAnchor xmlns:cdr="http://schemas.openxmlformats.org/drawingml/2006/chartDrawing">
    <cdr:from>
      <cdr:x>0.59536</cdr:x>
      <cdr:y>0.29268</cdr:y>
    </cdr:from>
    <cdr:to>
      <cdr:x>0.62929</cdr:x>
      <cdr:y>0.33415</cdr:y>
    </cdr:to>
    <cdr:sp macro="" textlink="">
      <cdr:nvSpPr>
        <cdr:cNvPr id="7285" name="Oval 9"/>
        <cdr:cNvSpPr>
          <a:spLocks xmlns:a="http://schemas.openxmlformats.org/drawingml/2006/main" noChangeArrowheads="1"/>
        </cdr:cNvSpPr>
      </cdr:nvSpPr>
      <cdr:spPr bwMode="auto">
        <a:xfrm xmlns:a="http://schemas.openxmlformats.org/drawingml/2006/main">
          <a:off x="5103694" y="1705970"/>
          <a:ext cx="290871" cy="241679"/>
        </a:xfrm>
        <a:prstGeom xmlns:a="http://schemas.openxmlformats.org/drawingml/2006/main" prst="ellipse">
          <a:avLst/>
        </a:prstGeom>
        <a:noFill xmlns:a="http://schemas.openxmlformats.org/drawingml/2006/main"/>
        <a:ln xmlns:a="http://schemas.openxmlformats.org/drawingml/2006/main" w="22225">
          <a:solidFill>
            <a:srgbClr val="000000"/>
          </a:solidFill>
          <a:round/>
          <a:headEnd/>
          <a:tailEnd/>
        </a:ln>
        <a:effectLst xmlns:a="http://schemas.openxmlformats.org/drawingml/2006/main">
          <a:outerShdw blurRad="40000" dist="23000" dir="5400000" rotWithShape="0">
            <a:srgbClr val="808080">
              <a:alpha val="34998"/>
            </a:srgbClr>
          </a:outerShdw>
        </a:effectLst>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a:lstStyle xmlns:a="http://schemas.openxmlformats.org/drawingml/2006/main"/>
        <a:p xmlns:a="http://schemas.openxmlformats.org/drawingml/2006/main">
          <a:endParaRPr lang="en-US" dirty="0"/>
        </a:p>
      </cdr:txBody>
    </cdr:sp>
  </cdr:relSizeAnchor>
  <cdr:relSizeAnchor xmlns:cdr="http://schemas.openxmlformats.org/drawingml/2006/chartDrawing">
    <cdr:from>
      <cdr:x>0.70623</cdr:x>
      <cdr:y>0.24347</cdr:y>
    </cdr:from>
    <cdr:to>
      <cdr:x>0.74129</cdr:x>
      <cdr:y>0.28293</cdr:y>
    </cdr:to>
    <cdr:sp macro="" textlink="">
      <cdr:nvSpPr>
        <cdr:cNvPr id="7286" name="Oval 10"/>
        <cdr:cNvSpPr>
          <a:spLocks xmlns:a="http://schemas.openxmlformats.org/drawingml/2006/main" noChangeArrowheads="1"/>
        </cdr:cNvSpPr>
      </cdr:nvSpPr>
      <cdr:spPr bwMode="auto">
        <a:xfrm xmlns:a="http://schemas.openxmlformats.org/drawingml/2006/main">
          <a:off x="6054115" y="1419118"/>
          <a:ext cx="300624" cy="229986"/>
        </a:xfrm>
        <a:prstGeom xmlns:a="http://schemas.openxmlformats.org/drawingml/2006/main" prst="ellipse">
          <a:avLst/>
        </a:prstGeom>
        <a:noFill xmlns:a="http://schemas.openxmlformats.org/drawingml/2006/main"/>
        <a:ln xmlns:a="http://schemas.openxmlformats.org/drawingml/2006/main" w="22225">
          <a:solidFill>
            <a:srgbClr val="000000"/>
          </a:solidFill>
          <a:round/>
          <a:headEnd/>
          <a:tailEnd/>
        </a:ln>
        <a:effectLst xmlns:a="http://schemas.openxmlformats.org/drawingml/2006/main">
          <a:outerShdw blurRad="40000" dist="23000" dir="5400000" rotWithShape="0">
            <a:srgbClr val="808080">
              <a:alpha val="34998"/>
            </a:srgbClr>
          </a:outerShdw>
        </a:effectLst>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a:lstStyle xmlns:a="http://schemas.openxmlformats.org/drawingml/2006/main"/>
        <a:p xmlns:a="http://schemas.openxmlformats.org/drawingml/2006/main">
          <a:endParaRPr lang="en-US" dirty="0"/>
        </a:p>
      </cdr:txBody>
    </cdr:sp>
  </cdr:relSizeAnchor>
  <cdr:relSizeAnchor xmlns:cdr="http://schemas.openxmlformats.org/drawingml/2006/chartDrawing">
    <cdr:from>
      <cdr:x>0.72187</cdr:x>
      <cdr:y>0.2795</cdr:y>
    </cdr:from>
    <cdr:to>
      <cdr:x>0.72362</cdr:x>
      <cdr:y>0.69225</cdr:y>
    </cdr:to>
    <cdr:sp macro="" textlink="">
      <cdr:nvSpPr>
        <cdr:cNvPr id="7287" name="Straight Connector 12"/>
        <cdr:cNvSpPr>
          <a:spLocks xmlns:a="http://schemas.openxmlformats.org/drawingml/2006/main" noChangeShapeType="1"/>
        </cdr:cNvSpPr>
      </cdr:nvSpPr>
      <cdr:spPr bwMode="auto">
        <a:xfrm xmlns:a="http://schemas.openxmlformats.org/drawingml/2006/main" rot="5400000" flipH="1" flipV="1">
          <a:off x="4992835" y="2824534"/>
          <a:ext cx="2405809" cy="15002"/>
        </a:xfrm>
        <a:prstGeom xmlns:a="http://schemas.openxmlformats.org/drawingml/2006/main" prst="line">
          <a:avLst/>
        </a:prstGeom>
        <a:noFill xmlns:a="http://schemas.openxmlformats.org/drawingml/2006/main"/>
        <a:ln xmlns:a="http://schemas.openxmlformats.org/drawingml/2006/main" w="25400">
          <a:solidFill>
            <a:srgbClr val="FF6600"/>
          </a:solidFill>
          <a:prstDash val="lgDash"/>
          <a:round/>
          <a:headEnd/>
          <a:tailEnd/>
        </a:ln>
        <a:effectLst xmlns:a="http://schemas.openxmlformats.org/drawingml/2006/main">
          <a:outerShdw blurRad="40000" dist="20000" dir="5400000" rotWithShape="0">
            <a:srgbClr val="808080">
              <a:alpha val="37999"/>
            </a:srgbClr>
          </a:outerShdw>
        </a:effectLst>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a:lstStyle xmlns:a="http://schemas.openxmlformats.org/drawingml/2006/main"/>
        <a:p xmlns:a="http://schemas.openxmlformats.org/drawingml/2006/main">
          <a:endParaRPr lang="en-US" dirty="0"/>
        </a:p>
      </cdr:txBody>
    </cdr:sp>
  </cdr:relSizeAnchor>
  <cdr:relSizeAnchor xmlns:cdr="http://schemas.openxmlformats.org/drawingml/2006/chartDrawing">
    <cdr:from>
      <cdr:x>0.4847</cdr:x>
      <cdr:y>0.26667</cdr:y>
    </cdr:from>
    <cdr:to>
      <cdr:x>0.54134</cdr:x>
      <cdr:y>0.32533</cdr:y>
    </cdr:to>
    <cdr:sp macro="" textlink="">
      <cdr:nvSpPr>
        <cdr:cNvPr id="14" name="TextBox 13"/>
        <cdr:cNvSpPr txBox="1"/>
      </cdr:nvSpPr>
      <cdr:spPr>
        <a:xfrm xmlns:a="http://schemas.openxmlformats.org/drawingml/2006/main">
          <a:off x="4155098" y="1554329"/>
          <a:ext cx="485546" cy="34191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dirty="0"/>
            <a:t>QE1</a:t>
          </a:r>
        </a:p>
      </cdr:txBody>
    </cdr:sp>
  </cdr:relSizeAnchor>
  <cdr:relSizeAnchor xmlns:cdr="http://schemas.openxmlformats.org/drawingml/2006/chartDrawing">
    <cdr:from>
      <cdr:x>0.62208</cdr:x>
      <cdr:y>0.29774</cdr:y>
    </cdr:from>
    <cdr:to>
      <cdr:x>0.68755</cdr:x>
      <cdr:y>0.36203</cdr:y>
    </cdr:to>
    <cdr:sp macro="" textlink="">
      <cdr:nvSpPr>
        <cdr:cNvPr id="15" name="TextBox 14"/>
        <cdr:cNvSpPr txBox="1"/>
      </cdr:nvSpPr>
      <cdr:spPr>
        <a:xfrm xmlns:a="http://schemas.openxmlformats.org/drawingml/2006/main">
          <a:off x="5332738" y="1735431"/>
          <a:ext cx="561327" cy="37472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dirty="0"/>
            <a:t>QE2</a:t>
          </a:r>
        </a:p>
      </cdr:txBody>
    </cdr:sp>
  </cdr:relSizeAnchor>
  <cdr:relSizeAnchor xmlns:cdr="http://schemas.openxmlformats.org/drawingml/2006/chartDrawing">
    <cdr:from>
      <cdr:x>0.73201</cdr:x>
      <cdr:y>0.26802</cdr:y>
    </cdr:from>
    <cdr:to>
      <cdr:x>0.80462</cdr:x>
      <cdr:y>0.3188</cdr:y>
    </cdr:to>
    <cdr:sp macro="" textlink="">
      <cdr:nvSpPr>
        <cdr:cNvPr id="16" name="TextBox 15"/>
        <cdr:cNvSpPr txBox="1"/>
      </cdr:nvSpPr>
      <cdr:spPr>
        <a:xfrm xmlns:a="http://schemas.openxmlformats.org/drawingml/2006/main">
          <a:off x="6275118" y="1562234"/>
          <a:ext cx="622449" cy="29598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dirty="0"/>
            <a:t>QE3</a:t>
          </a:r>
        </a:p>
      </cdr:txBody>
    </cdr:sp>
  </cdr:relSizeAnchor>
  <cdr:relSizeAnchor xmlns:cdr="http://schemas.openxmlformats.org/drawingml/2006/chartDrawing">
    <cdr:from>
      <cdr:x>0.71014</cdr:x>
      <cdr:y>0.33555</cdr:y>
    </cdr:from>
    <cdr:to>
      <cdr:x>0.90768</cdr:x>
      <cdr:y>0.39008</cdr:y>
    </cdr:to>
    <cdr:sp macro="" textlink="">
      <cdr:nvSpPr>
        <cdr:cNvPr id="17" name="TextBox 16"/>
        <cdr:cNvSpPr txBox="1"/>
      </cdr:nvSpPr>
      <cdr:spPr>
        <a:xfrm xmlns:a="http://schemas.openxmlformats.org/drawingml/2006/main">
          <a:off x="6078614" y="1896502"/>
          <a:ext cx="1686623" cy="32299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i="1" dirty="0"/>
            <a:t>Collision With</a:t>
          </a:r>
          <a:r>
            <a:rPr lang="en-US" sz="1100" i="1" baseline="0" dirty="0"/>
            <a:t> Debt Wall</a:t>
          </a:r>
          <a:endParaRPr lang="en-US" sz="1100" i="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1" y="0"/>
            <a:ext cx="3038049" cy="46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t" anchorCtr="0" compatLnSpc="1">
            <a:prstTxWarp prst="textNoShape">
              <a:avLst/>
            </a:prstTxWarp>
          </a:bodyPr>
          <a:lstStyle>
            <a:lvl1pPr defTabSz="931759">
              <a:defRPr sz="1200"/>
            </a:lvl1pPr>
          </a:lstStyle>
          <a:p>
            <a:endParaRPr lang="en-US" dirty="0"/>
          </a:p>
        </p:txBody>
      </p:sp>
      <p:sp>
        <p:nvSpPr>
          <p:cNvPr id="24579" name="Rectangle 3"/>
          <p:cNvSpPr>
            <a:spLocks noGrp="1" noChangeArrowheads="1"/>
          </p:cNvSpPr>
          <p:nvPr>
            <p:ph type="dt" sz="quarter" idx="1"/>
          </p:nvPr>
        </p:nvSpPr>
        <p:spPr bwMode="auto">
          <a:xfrm>
            <a:off x="3972353" y="0"/>
            <a:ext cx="3038049" cy="46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t" anchorCtr="0" compatLnSpc="1">
            <a:prstTxWarp prst="textNoShape">
              <a:avLst/>
            </a:prstTxWarp>
          </a:bodyPr>
          <a:lstStyle>
            <a:lvl1pPr algn="r" defTabSz="931759">
              <a:defRPr sz="1200"/>
            </a:lvl1pPr>
          </a:lstStyle>
          <a:p>
            <a:endParaRPr lang="en-US" dirty="0"/>
          </a:p>
        </p:txBody>
      </p:sp>
      <p:sp>
        <p:nvSpPr>
          <p:cNvPr id="24580" name="Rectangle 4"/>
          <p:cNvSpPr>
            <a:spLocks noGrp="1" noChangeArrowheads="1"/>
          </p:cNvSpPr>
          <p:nvPr>
            <p:ph type="ftr" sz="quarter" idx="2"/>
          </p:nvPr>
        </p:nvSpPr>
        <p:spPr bwMode="auto">
          <a:xfrm>
            <a:off x="1" y="8832085"/>
            <a:ext cx="3038049" cy="46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b" anchorCtr="0" compatLnSpc="1">
            <a:prstTxWarp prst="textNoShape">
              <a:avLst/>
            </a:prstTxWarp>
          </a:bodyPr>
          <a:lstStyle>
            <a:lvl1pPr defTabSz="931759">
              <a:defRPr sz="1200"/>
            </a:lvl1pPr>
          </a:lstStyle>
          <a:p>
            <a:endParaRPr lang="en-US" dirty="0"/>
          </a:p>
        </p:txBody>
      </p:sp>
      <p:sp>
        <p:nvSpPr>
          <p:cNvPr id="24581" name="Rectangle 5"/>
          <p:cNvSpPr>
            <a:spLocks noGrp="1" noChangeArrowheads="1"/>
          </p:cNvSpPr>
          <p:nvPr>
            <p:ph type="sldNum" sz="quarter" idx="3"/>
          </p:nvPr>
        </p:nvSpPr>
        <p:spPr bwMode="auto">
          <a:xfrm>
            <a:off x="3972353" y="8832085"/>
            <a:ext cx="3038049" cy="46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b" anchorCtr="0" compatLnSpc="1">
            <a:prstTxWarp prst="textNoShape">
              <a:avLst/>
            </a:prstTxWarp>
          </a:bodyPr>
          <a:lstStyle>
            <a:lvl1pPr algn="r" defTabSz="931759">
              <a:defRPr sz="1200"/>
            </a:lvl1pPr>
          </a:lstStyle>
          <a:p>
            <a:fld id="{BB8E7263-78F4-4FF0-ABFB-74AD3ACF487D}" type="slidenum">
              <a:rPr lang="en-US"/>
              <a:pPr/>
              <a:t>‹#›</a:t>
            </a:fld>
            <a:endParaRPr lang="en-US" dirty="0"/>
          </a:p>
        </p:txBody>
      </p:sp>
    </p:spTree>
    <p:extLst>
      <p:ext uri="{BB962C8B-B14F-4D97-AF65-F5344CB8AC3E}">
        <p14:creationId xmlns:p14="http://schemas.microsoft.com/office/powerpoint/2010/main" val="225033545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0"/>
            <a:ext cx="3038049" cy="46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t" anchorCtr="0" compatLnSpc="1">
            <a:prstTxWarp prst="textNoShape">
              <a:avLst/>
            </a:prstTxWarp>
          </a:bodyPr>
          <a:lstStyle>
            <a:lvl1pPr defTabSz="931759">
              <a:defRPr sz="1200"/>
            </a:lvl1pPr>
          </a:lstStyle>
          <a:p>
            <a:endParaRPr lang="en-US" dirty="0"/>
          </a:p>
        </p:txBody>
      </p:sp>
      <p:sp>
        <p:nvSpPr>
          <p:cNvPr id="31747" name="Rectangle 3"/>
          <p:cNvSpPr>
            <a:spLocks noGrp="1" noChangeArrowheads="1"/>
          </p:cNvSpPr>
          <p:nvPr>
            <p:ph type="dt" idx="1"/>
          </p:nvPr>
        </p:nvSpPr>
        <p:spPr bwMode="auto">
          <a:xfrm>
            <a:off x="3972353" y="0"/>
            <a:ext cx="3038049" cy="46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t" anchorCtr="0" compatLnSpc="1">
            <a:prstTxWarp prst="textNoShape">
              <a:avLst/>
            </a:prstTxWarp>
          </a:bodyPr>
          <a:lstStyle>
            <a:lvl1pPr algn="r" defTabSz="931759">
              <a:defRPr sz="1200"/>
            </a:lvl1pPr>
          </a:lstStyle>
          <a:p>
            <a:endParaRPr lang="en-US" dirty="0"/>
          </a:p>
        </p:txBody>
      </p:sp>
      <p:sp>
        <p:nvSpPr>
          <p:cNvPr id="31748"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934302" y="4415321"/>
            <a:ext cx="5141796" cy="418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750" name="Rectangle 6"/>
          <p:cNvSpPr>
            <a:spLocks noGrp="1" noChangeArrowheads="1"/>
          </p:cNvSpPr>
          <p:nvPr>
            <p:ph type="ftr" sz="quarter" idx="4"/>
          </p:nvPr>
        </p:nvSpPr>
        <p:spPr bwMode="auto">
          <a:xfrm>
            <a:off x="1" y="8832085"/>
            <a:ext cx="3038049" cy="46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b" anchorCtr="0" compatLnSpc="1">
            <a:prstTxWarp prst="textNoShape">
              <a:avLst/>
            </a:prstTxWarp>
          </a:bodyPr>
          <a:lstStyle>
            <a:lvl1pPr defTabSz="931759">
              <a:defRPr sz="1200"/>
            </a:lvl1pPr>
          </a:lstStyle>
          <a:p>
            <a:endParaRPr lang="en-US" dirty="0"/>
          </a:p>
        </p:txBody>
      </p:sp>
      <p:sp>
        <p:nvSpPr>
          <p:cNvPr id="31751" name="Rectangle 7"/>
          <p:cNvSpPr>
            <a:spLocks noGrp="1" noChangeArrowheads="1"/>
          </p:cNvSpPr>
          <p:nvPr>
            <p:ph type="sldNum" sz="quarter" idx="5"/>
          </p:nvPr>
        </p:nvSpPr>
        <p:spPr bwMode="auto">
          <a:xfrm>
            <a:off x="3972353" y="8832085"/>
            <a:ext cx="3038049" cy="46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4" tIns="46582" rIns="93164" bIns="46582" numCol="1" anchor="b" anchorCtr="0" compatLnSpc="1">
            <a:prstTxWarp prst="textNoShape">
              <a:avLst/>
            </a:prstTxWarp>
          </a:bodyPr>
          <a:lstStyle>
            <a:lvl1pPr algn="r" defTabSz="931759">
              <a:defRPr sz="1200"/>
            </a:lvl1pPr>
          </a:lstStyle>
          <a:p>
            <a:fld id="{7501646E-901B-4D81-8C31-4DF666DDC13F}" type="slidenum">
              <a:rPr lang="en-US"/>
              <a:pPr/>
              <a:t>‹#›</a:t>
            </a:fld>
            <a:endParaRPr lang="en-US" dirty="0"/>
          </a:p>
        </p:txBody>
      </p:sp>
    </p:spTree>
    <p:extLst>
      <p:ext uri="{BB962C8B-B14F-4D97-AF65-F5344CB8AC3E}">
        <p14:creationId xmlns:p14="http://schemas.microsoft.com/office/powerpoint/2010/main" val="4208079250"/>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5206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6537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4274" name="Group 2"/>
          <p:cNvGrpSpPr>
            <a:grpSpLocks/>
          </p:cNvGrpSpPr>
          <p:nvPr/>
        </p:nvGrpSpPr>
        <p:grpSpPr bwMode="auto">
          <a:xfrm>
            <a:off x="0" y="0"/>
            <a:ext cx="9144000" cy="6918325"/>
            <a:chOff x="0" y="0"/>
            <a:chExt cx="5760" cy="4358"/>
          </a:xfrm>
        </p:grpSpPr>
        <p:sp>
          <p:nvSpPr>
            <p:cNvPr id="5427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p>
          </p:txBody>
        </p:sp>
        <p:sp>
          <p:nvSpPr>
            <p:cNvPr id="54276" name="Freeform 4"/>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dirty="0"/>
            </a:p>
          </p:txBody>
        </p:sp>
        <p:sp>
          <p:nvSpPr>
            <p:cNvPr id="54277" name="Freeform 5"/>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4278" name="Freeform 6"/>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dirty="0"/>
            </a:p>
          </p:txBody>
        </p:sp>
        <p:sp>
          <p:nvSpPr>
            <p:cNvPr id="54279" name="Freeform 7"/>
            <p:cNvSpPr>
              <a:spLocks/>
            </p:cNvSpPr>
            <p:nvPr/>
          </p:nvSpPr>
          <p:spPr bwMode="hidden">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4280" name="Freeform 8"/>
            <p:cNvSpPr>
              <a:spLocks/>
            </p:cNvSpPr>
            <p:nvPr/>
          </p:nvSpPr>
          <p:spPr bwMode="white">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dirty="0"/>
            </a:p>
          </p:txBody>
        </p:sp>
        <p:sp>
          <p:nvSpPr>
            <p:cNvPr id="54281" name="Freeform 9"/>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4282" name="Freeform 10"/>
            <p:cNvSpPr>
              <a:spLocks/>
            </p:cNvSpPr>
            <p:nvPr/>
          </p:nvSpPr>
          <p:spPr bwMode="white">
            <a:xfrm>
              <a:off x="0" y="2238"/>
              <a:ext cx="3929" cy="212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
        <p:nvSpPr>
          <p:cNvPr id="54283" name="Rectangle 11"/>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54284"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54285" name="Rectangle 13"/>
          <p:cNvSpPr>
            <a:spLocks noGrp="1" noChangeArrowheads="1"/>
          </p:cNvSpPr>
          <p:nvPr>
            <p:ph type="dt" sz="quarter" idx="2"/>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lvl1pPr>
          </a:lstStyle>
          <a:p>
            <a:endParaRPr lang="en-US" dirty="0"/>
          </a:p>
        </p:txBody>
      </p:sp>
      <p:sp>
        <p:nvSpPr>
          <p:cNvPr id="54286" name="Rectangle 14"/>
          <p:cNvSpPr>
            <a:spLocks noGrp="1" noChangeArrowheads="1"/>
          </p:cNvSpPr>
          <p:nvPr>
            <p:ph type="ftr" sz="quarter" idx="3"/>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lvl1pPr>
          </a:lstStyle>
          <a:p>
            <a:r>
              <a:rPr lang="en-US" dirty="0"/>
              <a:t>©Copyright 2013 Eli Enterprises, Inc.  All Rights Reserved.</a:t>
            </a:r>
          </a:p>
        </p:txBody>
      </p:sp>
      <p:sp>
        <p:nvSpPr>
          <p:cNvPr id="54287" name="Rectangle 15"/>
          <p:cNvSpPr>
            <a:spLocks noGrp="1" noChangeArrowheads="1"/>
          </p:cNvSpPr>
          <p:nvPr>
            <p:ph type="sldNum" sz="quarter" idx="4"/>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lvl1pPr>
          </a:lstStyle>
          <a:p>
            <a:fld id="{6696186B-04D8-49C7-A25F-4AA89398BD86}"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©Copyright 2013 Eli Enterprises, Inc.  All Rights Reserved.</a:t>
            </a:r>
          </a:p>
        </p:txBody>
      </p:sp>
      <p:sp>
        <p:nvSpPr>
          <p:cNvPr id="6" name="Slide Number Placeholder 5"/>
          <p:cNvSpPr>
            <a:spLocks noGrp="1"/>
          </p:cNvSpPr>
          <p:nvPr>
            <p:ph type="sldNum" sz="quarter" idx="12"/>
          </p:nvPr>
        </p:nvSpPr>
        <p:spPr/>
        <p:txBody>
          <a:bodyPr/>
          <a:lstStyle>
            <a:lvl1pPr>
              <a:defRPr/>
            </a:lvl1pPr>
          </a:lstStyle>
          <a:p>
            <a:fld id="{0813A5BB-367C-432E-BF61-0ED5839A4972}" type="slidenum">
              <a:rPr lang="en-US"/>
              <a:pPr/>
              <a:t>‹#›</a:t>
            </a:fld>
            <a:endParaRPr lang="en-US" dirty="0"/>
          </a:p>
        </p:txBody>
      </p:sp>
    </p:spTree>
    <p:extLst>
      <p:ext uri="{BB962C8B-B14F-4D97-AF65-F5344CB8AC3E}">
        <p14:creationId xmlns:p14="http://schemas.microsoft.com/office/powerpoint/2010/main" val="3029130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©Copyright 2013 Eli Enterprises, Inc.  All Rights Reserved.</a:t>
            </a:r>
          </a:p>
        </p:txBody>
      </p:sp>
      <p:sp>
        <p:nvSpPr>
          <p:cNvPr id="6" name="Slide Number Placeholder 5"/>
          <p:cNvSpPr>
            <a:spLocks noGrp="1"/>
          </p:cNvSpPr>
          <p:nvPr>
            <p:ph type="sldNum" sz="quarter" idx="12"/>
          </p:nvPr>
        </p:nvSpPr>
        <p:spPr/>
        <p:txBody>
          <a:bodyPr/>
          <a:lstStyle>
            <a:lvl1pPr>
              <a:defRPr/>
            </a:lvl1pPr>
          </a:lstStyle>
          <a:p>
            <a:fld id="{A3E117D2-D950-401B-A73E-9A231079B2D8}" type="slidenum">
              <a:rPr lang="en-US"/>
              <a:pPr/>
              <a:t>‹#›</a:t>
            </a:fld>
            <a:endParaRPr lang="en-US" dirty="0"/>
          </a:p>
        </p:txBody>
      </p:sp>
    </p:spTree>
    <p:extLst>
      <p:ext uri="{BB962C8B-B14F-4D97-AF65-F5344CB8AC3E}">
        <p14:creationId xmlns:p14="http://schemas.microsoft.com/office/powerpoint/2010/main" val="2052794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©Copyright 2013 Eli Enterprises, Inc.  All Rights Reserved.</a:t>
            </a:r>
          </a:p>
        </p:txBody>
      </p:sp>
      <p:sp>
        <p:nvSpPr>
          <p:cNvPr id="6" name="Slide Number Placeholder 5"/>
          <p:cNvSpPr>
            <a:spLocks noGrp="1"/>
          </p:cNvSpPr>
          <p:nvPr>
            <p:ph type="sldNum" sz="quarter" idx="12"/>
          </p:nvPr>
        </p:nvSpPr>
        <p:spPr/>
        <p:txBody>
          <a:bodyPr/>
          <a:lstStyle>
            <a:lvl1pPr>
              <a:defRPr/>
            </a:lvl1pPr>
          </a:lstStyle>
          <a:p>
            <a:fld id="{5E4D7AD1-1E01-4E5E-B3EF-B67B488D81E1}" type="slidenum">
              <a:rPr lang="en-US"/>
              <a:pPr/>
              <a:t>‹#›</a:t>
            </a:fld>
            <a:endParaRPr lang="en-US" dirty="0"/>
          </a:p>
        </p:txBody>
      </p:sp>
    </p:spTree>
    <p:extLst>
      <p:ext uri="{BB962C8B-B14F-4D97-AF65-F5344CB8AC3E}">
        <p14:creationId xmlns:p14="http://schemas.microsoft.com/office/powerpoint/2010/main" val="1450178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©Copyright 2013 Eli Enterprises, Inc.  All Rights Reserved.</a:t>
            </a:r>
          </a:p>
        </p:txBody>
      </p:sp>
      <p:sp>
        <p:nvSpPr>
          <p:cNvPr id="6" name="Slide Number Placeholder 5"/>
          <p:cNvSpPr>
            <a:spLocks noGrp="1"/>
          </p:cNvSpPr>
          <p:nvPr>
            <p:ph type="sldNum" sz="quarter" idx="12"/>
          </p:nvPr>
        </p:nvSpPr>
        <p:spPr/>
        <p:txBody>
          <a:bodyPr/>
          <a:lstStyle>
            <a:lvl1pPr>
              <a:defRPr/>
            </a:lvl1pPr>
          </a:lstStyle>
          <a:p>
            <a:fld id="{5E1D95ED-3BAB-48CD-AC4E-49FA31F450FD}" type="slidenum">
              <a:rPr lang="en-US"/>
              <a:pPr/>
              <a:t>‹#›</a:t>
            </a:fld>
            <a:endParaRPr lang="en-US" dirty="0"/>
          </a:p>
        </p:txBody>
      </p:sp>
    </p:spTree>
    <p:extLst>
      <p:ext uri="{BB962C8B-B14F-4D97-AF65-F5344CB8AC3E}">
        <p14:creationId xmlns:p14="http://schemas.microsoft.com/office/powerpoint/2010/main" val="267695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©Copyright 2013 Eli Enterprises, Inc.  All Rights Reserved.</a:t>
            </a:r>
          </a:p>
        </p:txBody>
      </p:sp>
      <p:sp>
        <p:nvSpPr>
          <p:cNvPr id="7" name="Slide Number Placeholder 6"/>
          <p:cNvSpPr>
            <a:spLocks noGrp="1"/>
          </p:cNvSpPr>
          <p:nvPr>
            <p:ph type="sldNum" sz="quarter" idx="12"/>
          </p:nvPr>
        </p:nvSpPr>
        <p:spPr/>
        <p:txBody>
          <a:bodyPr/>
          <a:lstStyle>
            <a:lvl1pPr>
              <a:defRPr/>
            </a:lvl1pPr>
          </a:lstStyle>
          <a:p>
            <a:fld id="{4535719A-AB56-450D-89F9-A3454FFFF0FA}" type="slidenum">
              <a:rPr lang="en-US"/>
              <a:pPr/>
              <a:t>‹#›</a:t>
            </a:fld>
            <a:endParaRPr lang="en-US" dirty="0"/>
          </a:p>
        </p:txBody>
      </p:sp>
    </p:spTree>
    <p:extLst>
      <p:ext uri="{BB962C8B-B14F-4D97-AF65-F5344CB8AC3E}">
        <p14:creationId xmlns:p14="http://schemas.microsoft.com/office/powerpoint/2010/main" val="3563208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r>
              <a:rPr lang="en-US" dirty="0"/>
              <a:t>©Copyright 2013 Eli Enterprises, Inc.  All Rights Reserved.</a:t>
            </a:r>
          </a:p>
        </p:txBody>
      </p:sp>
      <p:sp>
        <p:nvSpPr>
          <p:cNvPr id="9" name="Slide Number Placeholder 8"/>
          <p:cNvSpPr>
            <a:spLocks noGrp="1"/>
          </p:cNvSpPr>
          <p:nvPr>
            <p:ph type="sldNum" sz="quarter" idx="12"/>
          </p:nvPr>
        </p:nvSpPr>
        <p:spPr/>
        <p:txBody>
          <a:bodyPr/>
          <a:lstStyle>
            <a:lvl1pPr>
              <a:defRPr/>
            </a:lvl1pPr>
          </a:lstStyle>
          <a:p>
            <a:fld id="{775BEA84-1B7F-49CA-A015-5977A4AF4716}" type="slidenum">
              <a:rPr lang="en-US"/>
              <a:pPr/>
              <a:t>‹#›</a:t>
            </a:fld>
            <a:endParaRPr lang="en-US" dirty="0"/>
          </a:p>
        </p:txBody>
      </p:sp>
    </p:spTree>
    <p:extLst>
      <p:ext uri="{BB962C8B-B14F-4D97-AF65-F5344CB8AC3E}">
        <p14:creationId xmlns:p14="http://schemas.microsoft.com/office/powerpoint/2010/main" val="60928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r>
              <a:rPr lang="en-US" dirty="0"/>
              <a:t>©Copyright 2013 Eli Enterprises, Inc.  All Rights Reserved.</a:t>
            </a:r>
          </a:p>
        </p:txBody>
      </p:sp>
      <p:sp>
        <p:nvSpPr>
          <p:cNvPr id="5" name="Slide Number Placeholder 4"/>
          <p:cNvSpPr>
            <a:spLocks noGrp="1"/>
          </p:cNvSpPr>
          <p:nvPr>
            <p:ph type="sldNum" sz="quarter" idx="12"/>
          </p:nvPr>
        </p:nvSpPr>
        <p:spPr/>
        <p:txBody>
          <a:bodyPr/>
          <a:lstStyle>
            <a:lvl1pPr>
              <a:defRPr/>
            </a:lvl1pPr>
          </a:lstStyle>
          <a:p>
            <a:fld id="{6DDE1FF4-3423-4519-8788-10F47FCA8FC3}" type="slidenum">
              <a:rPr lang="en-US"/>
              <a:pPr/>
              <a:t>‹#›</a:t>
            </a:fld>
            <a:endParaRPr lang="en-US" dirty="0"/>
          </a:p>
        </p:txBody>
      </p:sp>
    </p:spTree>
    <p:extLst>
      <p:ext uri="{BB962C8B-B14F-4D97-AF65-F5344CB8AC3E}">
        <p14:creationId xmlns:p14="http://schemas.microsoft.com/office/powerpoint/2010/main" val="969480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r>
              <a:rPr lang="en-US" dirty="0"/>
              <a:t>©Copyright 2013 Eli Enterprises, Inc.  All Rights Reserved.</a:t>
            </a:r>
          </a:p>
        </p:txBody>
      </p:sp>
      <p:sp>
        <p:nvSpPr>
          <p:cNvPr id="4" name="Slide Number Placeholder 3"/>
          <p:cNvSpPr>
            <a:spLocks noGrp="1"/>
          </p:cNvSpPr>
          <p:nvPr>
            <p:ph type="sldNum" sz="quarter" idx="12"/>
          </p:nvPr>
        </p:nvSpPr>
        <p:spPr/>
        <p:txBody>
          <a:bodyPr/>
          <a:lstStyle>
            <a:lvl1pPr>
              <a:defRPr/>
            </a:lvl1pPr>
          </a:lstStyle>
          <a:p>
            <a:fld id="{0BB90AB1-3822-4C57-A430-B6E0410FE357}" type="slidenum">
              <a:rPr lang="en-US"/>
              <a:pPr/>
              <a:t>‹#›</a:t>
            </a:fld>
            <a:endParaRPr lang="en-US" dirty="0"/>
          </a:p>
        </p:txBody>
      </p:sp>
    </p:spTree>
    <p:extLst>
      <p:ext uri="{BB962C8B-B14F-4D97-AF65-F5344CB8AC3E}">
        <p14:creationId xmlns:p14="http://schemas.microsoft.com/office/powerpoint/2010/main" val="4024694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©Copyright 2013 Eli Enterprises, Inc.  All Rights Reserved.</a:t>
            </a:r>
          </a:p>
        </p:txBody>
      </p:sp>
      <p:sp>
        <p:nvSpPr>
          <p:cNvPr id="7" name="Slide Number Placeholder 6"/>
          <p:cNvSpPr>
            <a:spLocks noGrp="1"/>
          </p:cNvSpPr>
          <p:nvPr>
            <p:ph type="sldNum" sz="quarter" idx="12"/>
          </p:nvPr>
        </p:nvSpPr>
        <p:spPr/>
        <p:txBody>
          <a:bodyPr/>
          <a:lstStyle>
            <a:lvl1pPr>
              <a:defRPr/>
            </a:lvl1pPr>
          </a:lstStyle>
          <a:p>
            <a:fld id="{3BA74A27-C12F-4364-BCDC-48E4DF2FE276}" type="slidenum">
              <a:rPr lang="en-US"/>
              <a:pPr/>
              <a:t>‹#›</a:t>
            </a:fld>
            <a:endParaRPr lang="en-US" dirty="0"/>
          </a:p>
        </p:txBody>
      </p:sp>
    </p:spTree>
    <p:extLst>
      <p:ext uri="{BB962C8B-B14F-4D97-AF65-F5344CB8AC3E}">
        <p14:creationId xmlns:p14="http://schemas.microsoft.com/office/powerpoint/2010/main" val="1303977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©Copyright 2013 Eli Enterprises, Inc.  All Rights Reserved.</a:t>
            </a:r>
          </a:p>
        </p:txBody>
      </p:sp>
      <p:sp>
        <p:nvSpPr>
          <p:cNvPr id="7" name="Slide Number Placeholder 6"/>
          <p:cNvSpPr>
            <a:spLocks noGrp="1"/>
          </p:cNvSpPr>
          <p:nvPr>
            <p:ph type="sldNum" sz="quarter" idx="12"/>
          </p:nvPr>
        </p:nvSpPr>
        <p:spPr/>
        <p:txBody>
          <a:bodyPr/>
          <a:lstStyle>
            <a:lvl1pPr>
              <a:defRPr/>
            </a:lvl1pPr>
          </a:lstStyle>
          <a:p>
            <a:fld id="{12813AEC-CDC7-4EBA-8337-31F683529988}" type="slidenum">
              <a:rPr lang="en-US"/>
              <a:pPr/>
              <a:t>‹#›</a:t>
            </a:fld>
            <a:endParaRPr lang="en-US" dirty="0"/>
          </a:p>
        </p:txBody>
      </p:sp>
    </p:spTree>
    <p:extLst>
      <p:ext uri="{BB962C8B-B14F-4D97-AF65-F5344CB8AC3E}">
        <p14:creationId xmlns:p14="http://schemas.microsoft.com/office/powerpoint/2010/main" val="606311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Ref idx="1003">
        <a:schemeClr val="bg2"/>
      </p:bgRef>
    </p:bg>
    <p:spTree>
      <p:nvGrpSpPr>
        <p:cNvPr id="1" name=""/>
        <p:cNvGrpSpPr/>
        <p:nvPr/>
      </p:nvGrpSpPr>
      <p:grpSpPr>
        <a:xfrm>
          <a:off x="0" y="0"/>
          <a:ext cx="0" cy="0"/>
          <a:chOff x="0" y="0"/>
          <a:chExt cx="0" cy="0"/>
        </a:xfrm>
      </p:grpSpPr>
      <p:grpSp>
        <p:nvGrpSpPr>
          <p:cNvPr id="53250" name="Group 2"/>
          <p:cNvGrpSpPr>
            <a:grpSpLocks/>
          </p:cNvGrpSpPr>
          <p:nvPr/>
        </p:nvGrpSpPr>
        <p:grpSpPr bwMode="auto">
          <a:xfrm>
            <a:off x="0" y="0"/>
            <a:ext cx="9144000" cy="6918325"/>
            <a:chOff x="0" y="0"/>
            <a:chExt cx="5760" cy="4358"/>
          </a:xfrm>
        </p:grpSpPr>
        <p:sp>
          <p:nvSpPr>
            <p:cNvPr id="53251"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p>
          </p:txBody>
        </p:sp>
        <p:sp>
          <p:nvSpPr>
            <p:cNvPr id="53252" name="Freeform 4"/>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dirty="0"/>
            </a:p>
          </p:txBody>
        </p:sp>
        <p:sp>
          <p:nvSpPr>
            <p:cNvPr id="53253" name="Freeform 5"/>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3254" name="Freeform 6"/>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dirty="0"/>
            </a:p>
          </p:txBody>
        </p:sp>
        <p:sp>
          <p:nvSpPr>
            <p:cNvPr id="53255" name="Freeform 7"/>
            <p:cNvSpPr>
              <a:spLocks/>
            </p:cNvSpPr>
            <p:nvPr/>
          </p:nvSpPr>
          <p:spPr bwMode="invGray">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3256" name="Freeform 8"/>
            <p:cNvSpPr>
              <a:spLocks/>
            </p:cNvSpPr>
            <p:nvPr/>
          </p:nvSpPr>
          <p:spPr bwMode="invGray">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dirty="0"/>
            </a:p>
          </p:txBody>
        </p:sp>
        <p:sp>
          <p:nvSpPr>
            <p:cNvPr id="53257" name="Freeform 9"/>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3258" name="Freeform 10"/>
            <p:cNvSpPr>
              <a:spLocks/>
            </p:cNvSpPr>
            <p:nvPr/>
          </p:nvSpPr>
          <p:spPr bwMode="invGray">
            <a:xfrm>
              <a:off x="0" y="2238"/>
              <a:ext cx="3929" cy="212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
        <p:nvSpPr>
          <p:cNvPr id="53259" name="Rectangle 1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3260" name="Rectangle 12"/>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400"/>
            </a:lvl1pPr>
          </a:lstStyle>
          <a:p>
            <a:endParaRPr lang="en-US" dirty="0"/>
          </a:p>
        </p:txBody>
      </p:sp>
      <p:sp>
        <p:nvSpPr>
          <p:cNvPr id="53261" name="Rectangle 13"/>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spcBef>
                <a:spcPct val="50000"/>
              </a:spcBef>
              <a:defRPr sz="1400"/>
            </a:lvl1pPr>
          </a:lstStyle>
          <a:p>
            <a:r>
              <a:rPr lang="en-US" dirty="0"/>
              <a:t>©Copyright 2013 Eli Enterprises, Inc.  All Rights Reserved.</a:t>
            </a:r>
          </a:p>
        </p:txBody>
      </p:sp>
      <p:sp>
        <p:nvSpPr>
          <p:cNvPr id="53262" name="Rectangle 14"/>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400"/>
            </a:lvl1pPr>
          </a:lstStyle>
          <a:p>
            <a:fld id="{8D9E8BE0-20B4-4CF2-A384-95A34BDA0366}" type="slidenum">
              <a:rPr lang="en-US"/>
              <a:pPr/>
              <a:t>‹#›</a:t>
            </a:fld>
            <a:endParaRPr lang="en-US" dirty="0"/>
          </a:p>
        </p:txBody>
      </p:sp>
      <p:sp>
        <p:nvSpPr>
          <p:cNvPr id="53263" name="Rectangle 15"/>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1" tx1="lt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cid:CA653CD9-5E84-4389-AE2A-772AC6FDCDFB"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5791200"/>
          </a:xfrm>
        </p:spPr>
        <p:txBody>
          <a:bodyPr/>
          <a:lstStyle/>
          <a:p>
            <a:r>
              <a:rPr lang="en-US" b="1" dirty="0">
                <a:solidFill>
                  <a:schemeClr val="tx1"/>
                </a:solidFill>
              </a:rPr>
              <a:t>Global Partnership Exchange</a:t>
            </a:r>
            <a:br>
              <a:rPr lang="en-US" sz="2800" b="1" dirty="0">
                <a:solidFill>
                  <a:schemeClr val="tx1"/>
                </a:solidFill>
              </a:rPr>
            </a:br>
            <a:br>
              <a:rPr lang="en-US" sz="3200" b="1" dirty="0">
                <a:solidFill>
                  <a:schemeClr val="tx1"/>
                </a:solidFill>
              </a:rPr>
            </a:br>
            <a:br>
              <a:rPr lang="en-US" sz="4000" b="1" dirty="0">
                <a:solidFill>
                  <a:schemeClr val="tx1"/>
                </a:solidFill>
              </a:rPr>
            </a:br>
            <a:r>
              <a:rPr lang="en-US" sz="2000" b="1" dirty="0">
                <a:solidFill>
                  <a:schemeClr val="tx1"/>
                </a:solidFill>
              </a:rPr>
              <a:t>  </a:t>
            </a:r>
            <a:br>
              <a:rPr lang="en-US" sz="4000" b="1" dirty="0">
                <a:solidFill>
                  <a:schemeClr val="tx1"/>
                </a:solidFill>
              </a:rPr>
            </a:br>
            <a:r>
              <a:rPr lang="en-US" sz="3400" b="1" dirty="0">
                <a:solidFill>
                  <a:schemeClr val="tx1"/>
                </a:solidFill>
              </a:rPr>
              <a:t>Kingdom Worldview on Current </a:t>
            </a:r>
            <a:br>
              <a:rPr lang="en-US" sz="3400" b="1" dirty="0">
                <a:solidFill>
                  <a:schemeClr val="tx1"/>
                </a:solidFill>
              </a:rPr>
            </a:br>
            <a:r>
              <a:rPr lang="en-US" sz="3400" b="1" dirty="0">
                <a:solidFill>
                  <a:schemeClr val="tx1"/>
                </a:solidFill>
              </a:rPr>
              <a:t>International &amp; Global Affairs</a:t>
            </a:r>
            <a:br>
              <a:rPr lang="en-US" sz="2800" b="1" dirty="0">
                <a:solidFill>
                  <a:schemeClr val="tx1"/>
                </a:solidFill>
              </a:rPr>
            </a:br>
            <a:br>
              <a:rPr lang="en-US" sz="1800" dirty="0">
                <a:solidFill>
                  <a:schemeClr val="tx1"/>
                </a:solidFill>
              </a:rPr>
            </a:br>
            <a:br>
              <a:rPr lang="en-US" sz="2400" b="1" dirty="0"/>
            </a:br>
            <a:br>
              <a:rPr lang="en-US" sz="2400" b="1" dirty="0"/>
            </a:br>
            <a:br>
              <a:rPr lang="en-US" sz="2800" b="1" dirty="0">
                <a:solidFill>
                  <a:schemeClr val="tx1"/>
                </a:solidFill>
              </a:rPr>
            </a:br>
            <a:r>
              <a:rPr lang="en-US" sz="2000" b="1" dirty="0">
                <a:solidFill>
                  <a:schemeClr val="tx1"/>
                </a:solidFill>
              </a:rPr>
              <a:t> Marc Nuttle Presentation</a:t>
            </a:r>
            <a:br>
              <a:rPr lang="en-US" sz="2000" b="1" dirty="0">
                <a:solidFill>
                  <a:schemeClr val="tx1"/>
                </a:solidFill>
              </a:rPr>
            </a:br>
            <a:r>
              <a:rPr lang="en-US" sz="2000" b="1" dirty="0">
                <a:solidFill>
                  <a:schemeClr val="tx1"/>
                </a:solidFill>
              </a:rPr>
              <a:t>Statesmen Project Meeting</a:t>
            </a:r>
            <a:br>
              <a:rPr lang="en-US" sz="2000" b="1" dirty="0">
                <a:solidFill>
                  <a:schemeClr val="tx1"/>
                </a:solidFill>
              </a:rPr>
            </a:br>
            <a:r>
              <a:rPr lang="en-US" sz="1800" b="1" dirty="0">
                <a:solidFill>
                  <a:schemeClr val="tx1"/>
                </a:solidFill>
              </a:rPr>
              <a:t>September 7, 2018</a:t>
            </a:r>
            <a:endParaRPr lang="en-US" sz="2800" b="1" dirty="0">
              <a:solidFill>
                <a:schemeClr val="tx1"/>
              </a:solidFill>
            </a:endParaRPr>
          </a:p>
        </p:txBody>
      </p:sp>
      <p:sp>
        <p:nvSpPr>
          <p:cNvPr id="4" name="Slide Number Placeholder 3"/>
          <p:cNvSpPr>
            <a:spLocks noGrp="1"/>
          </p:cNvSpPr>
          <p:nvPr>
            <p:ph type="sldNum" sz="quarter" idx="12"/>
          </p:nvPr>
        </p:nvSpPr>
        <p:spPr/>
        <p:txBody>
          <a:bodyPr/>
          <a:lstStyle/>
          <a:p>
            <a:fld id="{6DDE1FF4-3423-4519-8788-10F47FCA8FC3}" type="slidenum">
              <a:rPr lang="en-US" smtClean="0"/>
              <a:pPr/>
              <a:t>1</a:t>
            </a:fld>
            <a:endParaRPr lang="en-US" dirty="0"/>
          </a:p>
        </p:txBody>
      </p:sp>
    </p:spTree>
    <p:extLst>
      <p:ext uri="{BB962C8B-B14F-4D97-AF65-F5344CB8AC3E}">
        <p14:creationId xmlns:p14="http://schemas.microsoft.com/office/powerpoint/2010/main" val="469724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3FCE5AA-8A8F-4E93-BD27-E430E7336EC2}" type="slidenum">
              <a:rPr lang="en-US"/>
              <a:pPr/>
              <a:t>10</a:t>
            </a:fld>
            <a:endParaRPr lang="en-US" dirty="0"/>
          </a:p>
        </p:txBody>
      </p:sp>
      <p:sp>
        <p:nvSpPr>
          <p:cNvPr id="13314" name="Rectangle 2"/>
          <p:cNvSpPr>
            <a:spLocks noGrp="1" noChangeArrowheads="1"/>
          </p:cNvSpPr>
          <p:nvPr>
            <p:ph type="title"/>
          </p:nvPr>
        </p:nvSpPr>
        <p:spPr/>
        <p:txBody>
          <a:bodyPr/>
          <a:lstStyle/>
          <a:p>
            <a:r>
              <a:rPr lang="en-US" b="1" dirty="0"/>
              <a:t>Measure of Debt/GDP</a:t>
            </a:r>
          </a:p>
        </p:txBody>
      </p:sp>
      <p:sp>
        <p:nvSpPr>
          <p:cNvPr id="13315" name="Rectangle 3"/>
          <p:cNvSpPr>
            <a:spLocks noGrp="1" noChangeArrowheads="1"/>
          </p:cNvSpPr>
          <p:nvPr>
            <p:ph type="body" idx="1"/>
          </p:nvPr>
        </p:nvSpPr>
        <p:spPr/>
        <p:txBody>
          <a:bodyPr/>
          <a:lstStyle/>
          <a:p>
            <a:pPr>
              <a:buFontTx/>
              <a:buNone/>
            </a:pPr>
            <a:r>
              <a:rPr lang="en-US" dirty="0"/>
              <a:t>Preferred ratio is 70-80% of GDP</a:t>
            </a:r>
          </a:p>
          <a:p>
            <a:pPr>
              <a:buFontTx/>
              <a:buNone/>
            </a:pPr>
            <a:endParaRPr lang="en-US" sz="1800" dirty="0"/>
          </a:p>
          <a:p>
            <a:r>
              <a:rPr lang="en-US" dirty="0"/>
              <a:t>Greece --	120% Debt/GDP</a:t>
            </a:r>
          </a:p>
          <a:p>
            <a:r>
              <a:rPr lang="en-US" dirty="0"/>
              <a:t>UK -- 		125% Debt/GDP</a:t>
            </a:r>
          </a:p>
          <a:p>
            <a:r>
              <a:rPr lang="en-US" dirty="0"/>
              <a:t>USA --		111% Debt/GDP</a:t>
            </a:r>
          </a:p>
          <a:p>
            <a:pPr>
              <a:buFontTx/>
              <a:buNone/>
            </a:pPr>
            <a:endParaRPr lang="en-US" sz="800" dirty="0"/>
          </a:p>
          <a:p>
            <a:pPr algn="ctr">
              <a:buFontTx/>
              <a:buNone/>
            </a:pPr>
            <a:r>
              <a:rPr lang="en-US" dirty="0"/>
              <a:t>   (U.S. 2015 GDP --  $17 Trillion)</a:t>
            </a:r>
          </a:p>
          <a:p>
            <a:pPr>
              <a:buFontTx/>
              <a:buNone/>
            </a:pPr>
            <a:endParaRPr lang="en-US" dirty="0"/>
          </a:p>
        </p:txBody>
      </p:sp>
      <p:sp>
        <p:nvSpPr>
          <p:cNvPr id="5" name="Footer Placeholder 2">
            <a:extLst>
              <a:ext uri="{FF2B5EF4-FFF2-40B4-BE49-F238E27FC236}">
                <a16:creationId xmlns:a16="http://schemas.microsoft.com/office/drawing/2014/main" id="{FC6F35CA-BEDF-4BC6-A3FC-46B8BB568D05}"/>
              </a:ext>
            </a:extLst>
          </p:cNvPr>
          <p:cNvSpPr>
            <a:spLocks noGrp="1"/>
          </p:cNvSpPr>
          <p:nvPr>
            <p:ph type="ftr" sz="quarter" idx="11"/>
          </p:nvPr>
        </p:nvSpPr>
        <p:spPr>
          <a:xfrm>
            <a:off x="3121378" y="6220178"/>
            <a:ext cx="2895600" cy="457200"/>
          </a:xfrm>
        </p:spPr>
        <p:txBody>
          <a:bodyPr/>
          <a:lstStyle/>
          <a:p>
            <a:r>
              <a:rPr lang="en-US" dirty="0"/>
              <a:t>©Copyright 2018 Eli Enterprises, Inc.  All Rights Reserved.</a:t>
            </a:r>
          </a:p>
        </p:txBody>
      </p:sp>
    </p:spTree>
    <p:extLst>
      <p:ext uri="{BB962C8B-B14F-4D97-AF65-F5344CB8AC3E}">
        <p14:creationId xmlns:p14="http://schemas.microsoft.com/office/powerpoint/2010/main" val="2432531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334D42-6DBE-43BA-9377-4ED273B63AFD}"/>
              </a:ext>
            </a:extLst>
          </p:cNvPr>
          <p:cNvSpPr>
            <a:spLocks noGrp="1"/>
          </p:cNvSpPr>
          <p:nvPr>
            <p:ph type="sldNum" sz="quarter" idx="12"/>
          </p:nvPr>
        </p:nvSpPr>
        <p:spPr/>
        <p:txBody>
          <a:bodyPr/>
          <a:lstStyle/>
          <a:p>
            <a:fld id="{0BB90AB1-3822-4C57-A430-B6E0410FE357}" type="slidenum">
              <a:rPr lang="en-US" smtClean="0"/>
              <a:pPr/>
              <a:t>11</a:t>
            </a:fld>
            <a:endParaRPr lang="en-US" dirty="0"/>
          </a:p>
        </p:txBody>
      </p:sp>
      <p:pic>
        <p:nvPicPr>
          <p:cNvPr id="4" name="Picture 3">
            <a:extLst>
              <a:ext uri="{FF2B5EF4-FFF2-40B4-BE49-F238E27FC236}">
                <a16:creationId xmlns:a16="http://schemas.microsoft.com/office/drawing/2014/main" id="{D6CB2B37-72C9-41F4-8571-FF02737CD2D6}"/>
              </a:ext>
            </a:extLst>
          </p:cNvPr>
          <p:cNvPicPr>
            <a:picLocks noChangeAspect="1"/>
          </p:cNvPicPr>
          <p:nvPr/>
        </p:nvPicPr>
        <p:blipFill>
          <a:blip r:embed="rId2"/>
          <a:stretch>
            <a:fillRect/>
          </a:stretch>
        </p:blipFill>
        <p:spPr>
          <a:xfrm>
            <a:off x="228600" y="177800"/>
            <a:ext cx="8686800" cy="6272723"/>
          </a:xfrm>
          <a:prstGeom prst="rect">
            <a:avLst/>
          </a:prstGeom>
        </p:spPr>
      </p:pic>
    </p:spTree>
    <p:extLst>
      <p:ext uri="{BB962C8B-B14F-4D97-AF65-F5344CB8AC3E}">
        <p14:creationId xmlns:p14="http://schemas.microsoft.com/office/powerpoint/2010/main" val="2363940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B90AB1-3822-4C57-A430-B6E0410FE357}" type="slidenum">
              <a:rPr lang="en-US" smtClean="0"/>
              <a:pPr/>
              <a:t>12</a:t>
            </a:fld>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4115066912"/>
              </p:ext>
            </p:extLst>
          </p:nvPr>
        </p:nvGraphicFramePr>
        <p:xfrm>
          <a:off x="152400" y="152400"/>
          <a:ext cx="8813006" cy="6019800"/>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er Placeholder 2"/>
          <p:cNvSpPr>
            <a:spLocks noGrp="1"/>
          </p:cNvSpPr>
          <p:nvPr>
            <p:ph type="ftr" sz="quarter" idx="11"/>
          </p:nvPr>
        </p:nvSpPr>
        <p:spPr>
          <a:xfrm>
            <a:off x="3200400" y="6172200"/>
            <a:ext cx="2667000" cy="428626"/>
          </a:xfrm>
        </p:spPr>
        <p:txBody>
          <a:bodyPr/>
          <a:lstStyle/>
          <a:p>
            <a:r>
              <a:rPr lang="en-US" sz="1200" dirty="0"/>
              <a:t>©Copyright 2018 Eli Enterprises, Inc.  All Rights Reserved.</a:t>
            </a:r>
          </a:p>
        </p:txBody>
      </p:sp>
    </p:spTree>
    <p:extLst>
      <p:ext uri="{BB962C8B-B14F-4D97-AF65-F5344CB8AC3E}">
        <p14:creationId xmlns:p14="http://schemas.microsoft.com/office/powerpoint/2010/main" val="3297332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a:t>The Great Unraveling</a:t>
            </a:r>
          </a:p>
        </p:txBody>
      </p:sp>
      <p:sp>
        <p:nvSpPr>
          <p:cNvPr id="3" name="Footer Placeholder 2">
            <a:extLst>
              <a:ext uri="{FF2B5EF4-FFF2-40B4-BE49-F238E27FC236}">
                <a16:creationId xmlns:a16="http://schemas.microsoft.com/office/drawing/2014/main" id="{49169B38-6601-4433-8008-A3357D0A831F}"/>
              </a:ext>
            </a:extLst>
          </p:cNvPr>
          <p:cNvSpPr txBox="1">
            <a:spLocks/>
          </p:cNvSpPr>
          <p:nvPr/>
        </p:nvSpPr>
        <p:spPr>
          <a:xfrm>
            <a:off x="3121378" y="6220178"/>
            <a:ext cx="2895600" cy="457200"/>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lgn="ctr"/>
            <a:r>
              <a:rPr lang="en-US" sz="1400" dirty="0"/>
              <a:t>©Copyright 2018 Eli Enterprises, Inc.  All Rights Reserved.</a:t>
            </a:r>
            <a:endParaRPr lang="en-US" dirty="0"/>
          </a:p>
        </p:txBody>
      </p:sp>
    </p:spTree>
    <p:extLst>
      <p:ext uri="{BB962C8B-B14F-4D97-AF65-F5344CB8AC3E}">
        <p14:creationId xmlns:p14="http://schemas.microsoft.com/office/powerpoint/2010/main" val="3855598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927872"/>
          </a:xfrm>
        </p:spPr>
        <p:txBody>
          <a:bodyPr/>
          <a:lstStyle/>
          <a:p>
            <a:r>
              <a:rPr lang="en-US" b="1" dirty="0"/>
              <a:t>All states are in a political identity crisis.</a:t>
            </a:r>
          </a:p>
          <a:p>
            <a:r>
              <a:rPr lang="en-US" b="1" dirty="0"/>
              <a:t>Parties will realign around cultural issues.</a:t>
            </a:r>
          </a:p>
          <a:p>
            <a:r>
              <a:rPr lang="en-US" b="1" dirty="0"/>
              <a:t>All states are in financial difficulties if not crises.</a:t>
            </a:r>
          </a:p>
          <a:p>
            <a:r>
              <a:rPr lang="en-US" b="1" dirty="0"/>
              <a:t>The political debate of 2018 is yet to be framed.</a:t>
            </a:r>
          </a:p>
          <a:p>
            <a:endParaRPr lang="en-US" dirty="0"/>
          </a:p>
        </p:txBody>
      </p:sp>
      <p:sp>
        <p:nvSpPr>
          <p:cNvPr id="4" name="Footer Placeholder 2">
            <a:extLst>
              <a:ext uri="{FF2B5EF4-FFF2-40B4-BE49-F238E27FC236}">
                <a16:creationId xmlns:a16="http://schemas.microsoft.com/office/drawing/2014/main" id="{8141D2C0-ECF1-47EE-87F9-25215309F6D1}"/>
              </a:ext>
            </a:extLst>
          </p:cNvPr>
          <p:cNvSpPr txBox="1">
            <a:spLocks/>
          </p:cNvSpPr>
          <p:nvPr/>
        </p:nvSpPr>
        <p:spPr>
          <a:xfrm>
            <a:off x="3121378" y="6220178"/>
            <a:ext cx="2895600" cy="457200"/>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lgn="ctr"/>
            <a:r>
              <a:rPr lang="en-US" sz="1400" dirty="0"/>
              <a:t>©Copyright 2018 Eli Enterprises, Inc.  All Rights Reserved.</a:t>
            </a:r>
            <a:endParaRPr lang="en-US" dirty="0"/>
          </a:p>
        </p:txBody>
      </p:sp>
    </p:spTree>
    <p:extLst>
      <p:ext uri="{BB962C8B-B14F-4D97-AF65-F5344CB8AC3E}">
        <p14:creationId xmlns:p14="http://schemas.microsoft.com/office/powerpoint/2010/main" val="2885688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711DBDC-3BAB-4E1C-BB0B-956C3685EC27}"/>
              </a:ext>
            </a:extLst>
          </p:cNvPr>
          <p:cNvSpPr>
            <a:spLocks noGrp="1"/>
          </p:cNvSpPr>
          <p:nvPr>
            <p:ph type="ftr" sz="quarter" idx="11"/>
          </p:nvPr>
        </p:nvSpPr>
        <p:spPr/>
        <p:txBody>
          <a:bodyPr/>
          <a:lstStyle/>
          <a:p>
            <a:r>
              <a:rPr lang="en-US" dirty="0"/>
              <a:t>©Copyright 2018 Eli Enterprises, Inc.  All Rights Reserved.</a:t>
            </a:r>
          </a:p>
        </p:txBody>
      </p:sp>
      <p:sp>
        <p:nvSpPr>
          <p:cNvPr id="4" name="Slide Number Placeholder 3">
            <a:extLst>
              <a:ext uri="{FF2B5EF4-FFF2-40B4-BE49-F238E27FC236}">
                <a16:creationId xmlns:a16="http://schemas.microsoft.com/office/drawing/2014/main" id="{7A1AE53B-3F2D-48EC-B381-C57ABADBD13C}"/>
              </a:ext>
            </a:extLst>
          </p:cNvPr>
          <p:cNvSpPr>
            <a:spLocks noGrp="1"/>
          </p:cNvSpPr>
          <p:nvPr>
            <p:ph type="sldNum" sz="quarter" idx="12"/>
          </p:nvPr>
        </p:nvSpPr>
        <p:spPr/>
        <p:txBody>
          <a:bodyPr/>
          <a:lstStyle/>
          <a:p>
            <a:fld id="{6DDE1FF4-3423-4519-8788-10F47FCA8FC3}" type="slidenum">
              <a:rPr lang="en-US" smtClean="0"/>
              <a:pPr/>
              <a:t>15</a:t>
            </a:fld>
            <a:endParaRPr lang="en-US" dirty="0"/>
          </a:p>
        </p:txBody>
      </p:sp>
      <p:sp>
        <p:nvSpPr>
          <p:cNvPr id="6" name="Title 5">
            <a:extLst>
              <a:ext uri="{FF2B5EF4-FFF2-40B4-BE49-F238E27FC236}">
                <a16:creationId xmlns:a16="http://schemas.microsoft.com/office/drawing/2014/main" id="{EF302F39-FEFF-4E31-BC01-BA455F827713}"/>
              </a:ext>
            </a:extLst>
          </p:cNvPr>
          <p:cNvSpPr>
            <a:spLocks noGrp="1"/>
          </p:cNvSpPr>
          <p:nvPr>
            <p:ph type="title"/>
          </p:nvPr>
        </p:nvSpPr>
        <p:spPr>
          <a:xfrm>
            <a:off x="194963" y="0"/>
            <a:ext cx="8754074" cy="990599"/>
          </a:xfrm>
        </p:spPr>
        <p:txBody>
          <a:bodyPr/>
          <a:lstStyle/>
          <a:p>
            <a:br>
              <a:rPr lang="en-US" sz="4000" b="1" dirty="0">
                <a:solidFill>
                  <a:schemeClr val="tx1"/>
                </a:solidFill>
                <a:latin typeface="Arial Narrow" panose="020B0606020202030204" pitchFamily="34" charset="0"/>
              </a:rPr>
            </a:br>
            <a:r>
              <a:rPr lang="en-US" sz="4000" b="1" dirty="0">
                <a:solidFill>
                  <a:schemeClr val="tx1"/>
                </a:solidFill>
                <a:latin typeface="Arial Narrow" panose="020B0606020202030204" pitchFamily="34" charset="0"/>
              </a:rPr>
              <a:t>World GDP</a:t>
            </a:r>
            <a:br>
              <a:rPr lang="en-US" sz="4000" b="1" dirty="0">
                <a:solidFill>
                  <a:schemeClr val="tx1"/>
                </a:solidFill>
                <a:latin typeface="Arial Narrow" panose="020B0606020202030204" pitchFamily="34" charset="0"/>
              </a:rPr>
            </a:br>
            <a:r>
              <a:rPr lang="en-US" sz="3200" dirty="0">
                <a:solidFill>
                  <a:schemeClr val="tx1"/>
                </a:solidFill>
                <a:latin typeface="Arial Narrow" panose="020B0606020202030204" pitchFamily="34" charset="0"/>
              </a:rPr>
              <a:t>World Trade Organization Nations</a:t>
            </a:r>
            <a:br>
              <a:rPr lang="en-US" sz="4000" b="1" dirty="0">
                <a:solidFill>
                  <a:schemeClr val="tx1"/>
                </a:solidFill>
                <a:latin typeface="Arial Narrow" panose="020B0606020202030204" pitchFamily="34" charset="0"/>
              </a:rPr>
            </a:br>
            <a:endParaRPr lang="en-US" sz="4000" dirty="0"/>
          </a:p>
        </p:txBody>
      </p:sp>
      <p:pic>
        <p:nvPicPr>
          <p:cNvPr id="7" name="Picture 6">
            <a:extLst>
              <a:ext uri="{FF2B5EF4-FFF2-40B4-BE49-F238E27FC236}">
                <a16:creationId xmlns:a16="http://schemas.microsoft.com/office/drawing/2014/main" id="{55EA22BC-3FAD-4325-BE45-E581CBCA04A3}"/>
              </a:ext>
            </a:extLst>
          </p:cNvPr>
          <p:cNvPicPr/>
          <p:nvPr/>
        </p:nvPicPr>
        <p:blipFill rotWithShape="1">
          <a:blip r:embed="rId2"/>
          <a:srcRect t="13531"/>
          <a:stretch/>
        </p:blipFill>
        <p:spPr>
          <a:xfrm>
            <a:off x="304800" y="1024466"/>
            <a:ext cx="8382000" cy="5147734"/>
          </a:xfrm>
          <a:prstGeom prst="rect">
            <a:avLst/>
          </a:prstGeom>
        </p:spPr>
      </p:pic>
    </p:spTree>
    <p:extLst>
      <p:ext uri="{BB962C8B-B14F-4D97-AF65-F5344CB8AC3E}">
        <p14:creationId xmlns:p14="http://schemas.microsoft.com/office/powerpoint/2010/main" val="2336655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12AE3-052F-4886-9199-E559F5CE94C3}"/>
              </a:ext>
            </a:extLst>
          </p:cNvPr>
          <p:cNvSpPr>
            <a:spLocks noGrp="1"/>
          </p:cNvSpPr>
          <p:nvPr>
            <p:ph type="title"/>
          </p:nvPr>
        </p:nvSpPr>
        <p:spPr>
          <a:xfrm>
            <a:off x="457200" y="381000"/>
            <a:ext cx="8305800" cy="1143000"/>
          </a:xfrm>
        </p:spPr>
        <p:txBody>
          <a:bodyPr/>
          <a:lstStyle/>
          <a:p>
            <a:r>
              <a:rPr lang="en-US" sz="4000" b="1" dirty="0"/>
              <a:t>The $247 Trillion Global Debt Bomb</a:t>
            </a:r>
          </a:p>
        </p:txBody>
      </p:sp>
      <p:sp>
        <p:nvSpPr>
          <p:cNvPr id="3" name="Content Placeholder 2">
            <a:extLst>
              <a:ext uri="{FF2B5EF4-FFF2-40B4-BE49-F238E27FC236}">
                <a16:creationId xmlns:a16="http://schemas.microsoft.com/office/drawing/2014/main" id="{6B5E1D1A-040A-455C-89DB-EAB5CA6E80D5}"/>
              </a:ext>
            </a:extLst>
          </p:cNvPr>
          <p:cNvSpPr>
            <a:spLocks noGrp="1"/>
          </p:cNvSpPr>
          <p:nvPr>
            <p:ph idx="1"/>
          </p:nvPr>
        </p:nvSpPr>
        <p:spPr>
          <a:xfrm>
            <a:off x="685800" y="1981200"/>
            <a:ext cx="7772400" cy="3886200"/>
          </a:xfrm>
        </p:spPr>
        <p:txBody>
          <a:bodyPr/>
          <a:lstStyle/>
          <a:p>
            <a:pPr marL="0" indent="0">
              <a:buNone/>
            </a:pPr>
            <a:r>
              <a:rPr lang="en-US" dirty="0"/>
              <a:t>The untold story of the world economy – so far at least- is the potentially explosive interaction between the spreading trade war and the overhang of global debt, estimated at a staggering $247 trillion.</a:t>
            </a:r>
          </a:p>
          <a:p>
            <a:pPr marL="0" indent="0" algn="r">
              <a:buNone/>
            </a:pPr>
            <a:r>
              <a:rPr lang="en-US" sz="1800" dirty="0"/>
              <a:t>Robert J. </a:t>
            </a:r>
            <a:r>
              <a:rPr lang="en-US" sz="1600" dirty="0"/>
              <a:t>Samuelson</a:t>
            </a:r>
          </a:p>
          <a:p>
            <a:pPr marL="0" indent="0" algn="r">
              <a:buNone/>
            </a:pPr>
            <a:r>
              <a:rPr lang="en-US" sz="1600" i="1" dirty="0"/>
              <a:t>Washington Post</a:t>
            </a:r>
          </a:p>
          <a:p>
            <a:pPr marL="0" indent="0" algn="r">
              <a:buNone/>
            </a:pPr>
            <a:r>
              <a:rPr lang="en-US" sz="1600" dirty="0"/>
              <a:t>July 15, 2018</a:t>
            </a:r>
          </a:p>
        </p:txBody>
      </p:sp>
      <p:sp>
        <p:nvSpPr>
          <p:cNvPr id="4" name="Footer Placeholder 3">
            <a:extLst>
              <a:ext uri="{FF2B5EF4-FFF2-40B4-BE49-F238E27FC236}">
                <a16:creationId xmlns:a16="http://schemas.microsoft.com/office/drawing/2014/main" id="{4FCD557E-F777-46CA-8825-1C5442D3CEA4}"/>
              </a:ext>
            </a:extLst>
          </p:cNvPr>
          <p:cNvSpPr>
            <a:spLocks noGrp="1"/>
          </p:cNvSpPr>
          <p:nvPr>
            <p:ph type="ftr" sz="quarter" idx="11"/>
          </p:nvPr>
        </p:nvSpPr>
        <p:spPr/>
        <p:txBody>
          <a:bodyPr/>
          <a:lstStyle/>
          <a:p>
            <a:r>
              <a:rPr lang="en-US" dirty="0"/>
              <a:t>©Copyright 2018 Eli Enterprises, Inc.  All Rights Reserved.</a:t>
            </a:r>
          </a:p>
        </p:txBody>
      </p:sp>
      <p:sp>
        <p:nvSpPr>
          <p:cNvPr id="5" name="Slide Number Placeholder 4">
            <a:extLst>
              <a:ext uri="{FF2B5EF4-FFF2-40B4-BE49-F238E27FC236}">
                <a16:creationId xmlns:a16="http://schemas.microsoft.com/office/drawing/2014/main" id="{1AFB2E9F-438F-4A95-B783-2069D8058E29}"/>
              </a:ext>
            </a:extLst>
          </p:cNvPr>
          <p:cNvSpPr>
            <a:spLocks noGrp="1"/>
          </p:cNvSpPr>
          <p:nvPr>
            <p:ph type="sldNum" sz="quarter" idx="12"/>
          </p:nvPr>
        </p:nvSpPr>
        <p:spPr/>
        <p:txBody>
          <a:bodyPr/>
          <a:lstStyle/>
          <a:p>
            <a:fld id="{5E4D7AD1-1E01-4E5E-B3EF-B67B488D81E1}" type="slidenum">
              <a:rPr lang="en-US" smtClean="0"/>
              <a:pPr/>
              <a:t>16</a:t>
            </a:fld>
            <a:endParaRPr lang="en-US" dirty="0"/>
          </a:p>
        </p:txBody>
      </p:sp>
    </p:spTree>
    <p:extLst>
      <p:ext uri="{BB962C8B-B14F-4D97-AF65-F5344CB8AC3E}">
        <p14:creationId xmlns:p14="http://schemas.microsoft.com/office/powerpoint/2010/main" val="3680547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12AE3-052F-4886-9199-E559F5CE94C3}"/>
              </a:ext>
            </a:extLst>
          </p:cNvPr>
          <p:cNvSpPr>
            <a:spLocks noGrp="1"/>
          </p:cNvSpPr>
          <p:nvPr>
            <p:ph type="title"/>
          </p:nvPr>
        </p:nvSpPr>
        <p:spPr>
          <a:xfrm>
            <a:off x="457200" y="381000"/>
            <a:ext cx="8305800" cy="1143000"/>
          </a:xfrm>
        </p:spPr>
        <p:txBody>
          <a:bodyPr/>
          <a:lstStyle/>
          <a:p>
            <a:r>
              <a:rPr lang="en-US" sz="4000" b="1" dirty="0"/>
              <a:t>The $247 Trillion Global Debt Bomb</a:t>
            </a:r>
          </a:p>
        </p:txBody>
      </p:sp>
      <p:sp>
        <p:nvSpPr>
          <p:cNvPr id="3" name="Content Placeholder 2">
            <a:extLst>
              <a:ext uri="{FF2B5EF4-FFF2-40B4-BE49-F238E27FC236}">
                <a16:creationId xmlns:a16="http://schemas.microsoft.com/office/drawing/2014/main" id="{6B5E1D1A-040A-455C-89DB-EAB5CA6E80D5}"/>
              </a:ext>
            </a:extLst>
          </p:cNvPr>
          <p:cNvSpPr>
            <a:spLocks noGrp="1"/>
          </p:cNvSpPr>
          <p:nvPr>
            <p:ph idx="1"/>
          </p:nvPr>
        </p:nvSpPr>
        <p:spPr>
          <a:xfrm>
            <a:off x="677333" y="1529644"/>
            <a:ext cx="7772400" cy="4261556"/>
          </a:xfrm>
        </p:spPr>
        <p:txBody>
          <a:bodyPr/>
          <a:lstStyle/>
          <a:p>
            <a:pPr marL="0" indent="0">
              <a:buNone/>
            </a:pPr>
            <a:r>
              <a:rPr lang="en-US" sz="2800" dirty="0"/>
              <a:t>Here’s where the trade war and debt may intersect disastrously. Since 2003, global debt has soared. As a share of the world economy (gross domestic product), the increase went from 248 percent of GDP to 318 percent. In the first quarter of 2018 alone, global debt rose by a huge $8 trillion. The figures include all major countries and most types of debt: consumer, business and government. </a:t>
            </a:r>
          </a:p>
          <a:p>
            <a:pPr marL="0" indent="0" algn="r">
              <a:buNone/>
            </a:pPr>
            <a:r>
              <a:rPr lang="en-US" sz="1600" dirty="0"/>
              <a:t>Robert J. </a:t>
            </a:r>
            <a:r>
              <a:rPr lang="en-US" sz="1400" dirty="0"/>
              <a:t>Samuelson</a:t>
            </a:r>
          </a:p>
          <a:p>
            <a:pPr marL="0" indent="0" algn="r">
              <a:buNone/>
            </a:pPr>
            <a:r>
              <a:rPr lang="en-US" sz="1400" i="1" dirty="0"/>
              <a:t>Washington Post</a:t>
            </a:r>
          </a:p>
          <a:p>
            <a:pPr marL="0" indent="0" algn="r">
              <a:buNone/>
            </a:pPr>
            <a:r>
              <a:rPr lang="en-US" sz="1400" dirty="0"/>
              <a:t>July 15, 2018</a:t>
            </a:r>
            <a:endParaRPr lang="en-US" sz="1600" dirty="0"/>
          </a:p>
        </p:txBody>
      </p:sp>
      <p:sp>
        <p:nvSpPr>
          <p:cNvPr id="4" name="Footer Placeholder 3">
            <a:extLst>
              <a:ext uri="{FF2B5EF4-FFF2-40B4-BE49-F238E27FC236}">
                <a16:creationId xmlns:a16="http://schemas.microsoft.com/office/drawing/2014/main" id="{4FCD557E-F777-46CA-8825-1C5442D3CEA4}"/>
              </a:ext>
            </a:extLst>
          </p:cNvPr>
          <p:cNvSpPr>
            <a:spLocks noGrp="1"/>
          </p:cNvSpPr>
          <p:nvPr>
            <p:ph type="ftr" sz="quarter" idx="11"/>
          </p:nvPr>
        </p:nvSpPr>
        <p:spPr/>
        <p:txBody>
          <a:bodyPr/>
          <a:lstStyle/>
          <a:p>
            <a:r>
              <a:rPr lang="en-US" dirty="0"/>
              <a:t>©Copyright 2018 Eli Enterprises, Inc.  All Rights Reserved.</a:t>
            </a:r>
          </a:p>
        </p:txBody>
      </p:sp>
      <p:sp>
        <p:nvSpPr>
          <p:cNvPr id="5" name="Slide Number Placeholder 4">
            <a:extLst>
              <a:ext uri="{FF2B5EF4-FFF2-40B4-BE49-F238E27FC236}">
                <a16:creationId xmlns:a16="http://schemas.microsoft.com/office/drawing/2014/main" id="{1AFB2E9F-438F-4A95-B783-2069D8058E29}"/>
              </a:ext>
            </a:extLst>
          </p:cNvPr>
          <p:cNvSpPr>
            <a:spLocks noGrp="1"/>
          </p:cNvSpPr>
          <p:nvPr>
            <p:ph type="sldNum" sz="quarter" idx="12"/>
          </p:nvPr>
        </p:nvSpPr>
        <p:spPr/>
        <p:txBody>
          <a:bodyPr/>
          <a:lstStyle/>
          <a:p>
            <a:fld id="{5E4D7AD1-1E01-4E5E-B3EF-B67B488D81E1}" type="slidenum">
              <a:rPr lang="en-US" smtClean="0"/>
              <a:pPr/>
              <a:t>17</a:t>
            </a:fld>
            <a:endParaRPr lang="en-US" dirty="0"/>
          </a:p>
        </p:txBody>
      </p:sp>
    </p:spTree>
    <p:extLst>
      <p:ext uri="{BB962C8B-B14F-4D97-AF65-F5344CB8AC3E}">
        <p14:creationId xmlns:p14="http://schemas.microsoft.com/office/powerpoint/2010/main" val="842685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12AE3-052F-4886-9199-E559F5CE94C3}"/>
              </a:ext>
            </a:extLst>
          </p:cNvPr>
          <p:cNvSpPr>
            <a:spLocks noGrp="1"/>
          </p:cNvSpPr>
          <p:nvPr>
            <p:ph type="title"/>
          </p:nvPr>
        </p:nvSpPr>
        <p:spPr>
          <a:xfrm>
            <a:off x="457200" y="381000"/>
            <a:ext cx="8305800" cy="1143000"/>
          </a:xfrm>
        </p:spPr>
        <p:txBody>
          <a:bodyPr/>
          <a:lstStyle/>
          <a:p>
            <a:r>
              <a:rPr lang="en-US" sz="4000" b="1" dirty="0"/>
              <a:t>The $247 Trillion Global Debt Bomb</a:t>
            </a:r>
          </a:p>
        </p:txBody>
      </p:sp>
      <p:sp>
        <p:nvSpPr>
          <p:cNvPr id="3" name="Content Placeholder 2">
            <a:extLst>
              <a:ext uri="{FF2B5EF4-FFF2-40B4-BE49-F238E27FC236}">
                <a16:creationId xmlns:a16="http://schemas.microsoft.com/office/drawing/2014/main" id="{6B5E1D1A-040A-455C-89DB-EAB5CA6E80D5}"/>
              </a:ext>
            </a:extLst>
          </p:cNvPr>
          <p:cNvSpPr>
            <a:spLocks noGrp="1"/>
          </p:cNvSpPr>
          <p:nvPr>
            <p:ph idx="1"/>
          </p:nvPr>
        </p:nvSpPr>
        <p:spPr>
          <a:xfrm>
            <a:off x="685800" y="1524000"/>
            <a:ext cx="7772400" cy="4419600"/>
          </a:xfrm>
        </p:spPr>
        <p:txBody>
          <a:bodyPr/>
          <a:lstStyle/>
          <a:p>
            <a:pPr marL="0" indent="0">
              <a:buNone/>
            </a:pPr>
            <a:r>
              <a:rPr lang="en-US" dirty="0"/>
              <a:t>This may represent a final chapter to the financial crisis. The low interest rates adopted by central banks were justified as necessary to avoid a worldwide depression. Critics worried that cheap credit would rationalize risky lending that couldn’t survive higher rates. We may soon discover who’s right.</a:t>
            </a:r>
          </a:p>
          <a:p>
            <a:pPr marL="0" indent="0" algn="r">
              <a:buNone/>
            </a:pPr>
            <a:r>
              <a:rPr lang="en-US" sz="1800" dirty="0"/>
              <a:t>Robert J. </a:t>
            </a:r>
            <a:r>
              <a:rPr lang="en-US" sz="1600" dirty="0"/>
              <a:t>Samuelson</a:t>
            </a:r>
          </a:p>
          <a:p>
            <a:pPr marL="0" indent="0" algn="r">
              <a:buNone/>
            </a:pPr>
            <a:r>
              <a:rPr lang="en-US" sz="1600" i="1" dirty="0"/>
              <a:t>Washington Post</a:t>
            </a:r>
          </a:p>
          <a:p>
            <a:pPr marL="0" indent="0" algn="r">
              <a:buNone/>
            </a:pPr>
            <a:r>
              <a:rPr lang="en-US" sz="1600" dirty="0"/>
              <a:t>July 15, 2018</a:t>
            </a:r>
          </a:p>
        </p:txBody>
      </p:sp>
      <p:sp>
        <p:nvSpPr>
          <p:cNvPr id="4" name="Footer Placeholder 3">
            <a:extLst>
              <a:ext uri="{FF2B5EF4-FFF2-40B4-BE49-F238E27FC236}">
                <a16:creationId xmlns:a16="http://schemas.microsoft.com/office/drawing/2014/main" id="{4FCD557E-F777-46CA-8825-1C5442D3CEA4}"/>
              </a:ext>
            </a:extLst>
          </p:cNvPr>
          <p:cNvSpPr>
            <a:spLocks noGrp="1"/>
          </p:cNvSpPr>
          <p:nvPr>
            <p:ph type="ftr" sz="quarter" idx="11"/>
          </p:nvPr>
        </p:nvSpPr>
        <p:spPr/>
        <p:txBody>
          <a:bodyPr/>
          <a:lstStyle/>
          <a:p>
            <a:r>
              <a:rPr lang="en-US" dirty="0"/>
              <a:t>©Copyright 2018 Eli Enterprises, Inc.  All Rights Reserved.</a:t>
            </a:r>
          </a:p>
        </p:txBody>
      </p:sp>
      <p:sp>
        <p:nvSpPr>
          <p:cNvPr id="5" name="Slide Number Placeholder 4">
            <a:extLst>
              <a:ext uri="{FF2B5EF4-FFF2-40B4-BE49-F238E27FC236}">
                <a16:creationId xmlns:a16="http://schemas.microsoft.com/office/drawing/2014/main" id="{1AFB2E9F-438F-4A95-B783-2069D8058E29}"/>
              </a:ext>
            </a:extLst>
          </p:cNvPr>
          <p:cNvSpPr>
            <a:spLocks noGrp="1"/>
          </p:cNvSpPr>
          <p:nvPr>
            <p:ph type="sldNum" sz="quarter" idx="12"/>
          </p:nvPr>
        </p:nvSpPr>
        <p:spPr/>
        <p:txBody>
          <a:bodyPr/>
          <a:lstStyle/>
          <a:p>
            <a:fld id="{5E4D7AD1-1E01-4E5E-B3EF-B67B488D81E1}" type="slidenum">
              <a:rPr lang="en-US" smtClean="0"/>
              <a:pPr/>
              <a:t>18</a:t>
            </a:fld>
            <a:endParaRPr lang="en-US" dirty="0"/>
          </a:p>
        </p:txBody>
      </p:sp>
    </p:spTree>
    <p:extLst>
      <p:ext uri="{BB962C8B-B14F-4D97-AF65-F5344CB8AC3E}">
        <p14:creationId xmlns:p14="http://schemas.microsoft.com/office/powerpoint/2010/main" val="514737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711DBDC-3BAB-4E1C-BB0B-956C3685EC27}"/>
              </a:ext>
            </a:extLst>
          </p:cNvPr>
          <p:cNvSpPr>
            <a:spLocks noGrp="1"/>
          </p:cNvSpPr>
          <p:nvPr>
            <p:ph type="ftr" sz="quarter" idx="11"/>
          </p:nvPr>
        </p:nvSpPr>
        <p:spPr/>
        <p:txBody>
          <a:bodyPr/>
          <a:lstStyle/>
          <a:p>
            <a:r>
              <a:rPr lang="en-US" dirty="0"/>
              <a:t>©Copyright 2018 Eli Enterprises, Inc.  All Rights Reserved.</a:t>
            </a:r>
          </a:p>
        </p:txBody>
      </p:sp>
      <p:sp>
        <p:nvSpPr>
          <p:cNvPr id="4" name="Slide Number Placeholder 3">
            <a:extLst>
              <a:ext uri="{FF2B5EF4-FFF2-40B4-BE49-F238E27FC236}">
                <a16:creationId xmlns:a16="http://schemas.microsoft.com/office/drawing/2014/main" id="{7A1AE53B-3F2D-48EC-B381-C57ABADBD13C}"/>
              </a:ext>
            </a:extLst>
          </p:cNvPr>
          <p:cNvSpPr>
            <a:spLocks noGrp="1"/>
          </p:cNvSpPr>
          <p:nvPr>
            <p:ph type="sldNum" sz="quarter" idx="12"/>
          </p:nvPr>
        </p:nvSpPr>
        <p:spPr/>
        <p:txBody>
          <a:bodyPr/>
          <a:lstStyle/>
          <a:p>
            <a:fld id="{6DDE1FF4-3423-4519-8788-10F47FCA8FC3}" type="slidenum">
              <a:rPr lang="en-US" smtClean="0"/>
              <a:pPr/>
              <a:t>19</a:t>
            </a:fld>
            <a:endParaRPr lang="en-US" dirty="0"/>
          </a:p>
        </p:txBody>
      </p:sp>
      <p:sp>
        <p:nvSpPr>
          <p:cNvPr id="6" name="Title 5">
            <a:extLst>
              <a:ext uri="{FF2B5EF4-FFF2-40B4-BE49-F238E27FC236}">
                <a16:creationId xmlns:a16="http://schemas.microsoft.com/office/drawing/2014/main" id="{EF302F39-FEFF-4E31-BC01-BA455F827713}"/>
              </a:ext>
            </a:extLst>
          </p:cNvPr>
          <p:cNvSpPr>
            <a:spLocks noGrp="1"/>
          </p:cNvSpPr>
          <p:nvPr>
            <p:ph type="title"/>
          </p:nvPr>
        </p:nvSpPr>
        <p:spPr>
          <a:xfrm>
            <a:off x="194963" y="0"/>
            <a:ext cx="8754074" cy="990599"/>
          </a:xfrm>
        </p:spPr>
        <p:txBody>
          <a:bodyPr/>
          <a:lstStyle/>
          <a:p>
            <a:br>
              <a:rPr lang="en-US" sz="4000" b="1" dirty="0">
                <a:solidFill>
                  <a:schemeClr val="tx1"/>
                </a:solidFill>
                <a:latin typeface="Arial Narrow" panose="020B0606020202030204" pitchFamily="34" charset="0"/>
              </a:rPr>
            </a:br>
            <a:r>
              <a:rPr lang="en-US" sz="4000" b="1" dirty="0">
                <a:solidFill>
                  <a:schemeClr val="tx1"/>
                </a:solidFill>
                <a:latin typeface="Arial Narrow" panose="020B0606020202030204" pitchFamily="34" charset="0"/>
              </a:rPr>
              <a:t>World GDP</a:t>
            </a:r>
            <a:br>
              <a:rPr lang="en-US" sz="4000" b="1" dirty="0">
                <a:solidFill>
                  <a:schemeClr val="tx1"/>
                </a:solidFill>
                <a:latin typeface="Arial Narrow" panose="020B0606020202030204" pitchFamily="34" charset="0"/>
              </a:rPr>
            </a:br>
            <a:r>
              <a:rPr lang="en-US" sz="3200" dirty="0">
                <a:solidFill>
                  <a:schemeClr val="tx1"/>
                </a:solidFill>
                <a:latin typeface="Arial Narrow" panose="020B0606020202030204" pitchFamily="34" charset="0"/>
              </a:rPr>
              <a:t>World Trade Organization Nations</a:t>
            </a:r>
            <a:br>
              <a:rPr lang="en-US" sz="4000" b="1" dirty="0">
                <a:solidFill>
                  <a:schemeClr val="tx1"/>
                </a:solidFill>
                <a:latin typeface="Arial Narrow" panose="020B0606020202030204" pitchFamily="34" charset="0"/>
              </a:rPr>
            </a:br>
            <a:endParaRPr lang="en-US" sz="4000" dirty="0"/>
          </a:p>
        </p:txBody>
      </p:sp>
      <p:pic>
        <p:nvPicPr>
          <p:cNvPr id="2" name="Picture 1">
            <a:extLst>
              <a:ext uri="{FF2B5EF4-FFF2-40B4-BE49-F238E27FC236}">
                <a16:creationId xmlns:a16="http://schemas.microsoft.com/office/drawing/2014/main" id="{D5CD130C-14B4-4282-AADC-A0290B6EA853}"/>
              </a:ext>
            </a:extLst>
          </p:cNvPr>
          <p:cNvPicPr>
            <a:picLocks noChangeAspect="1"/>
          </p:cNvPicPr>
          <p:nvPr/>
        </p:nvPicPr>
        <p:blipFill>
          <a:blip r:embed="rId2"/>
          <a:stretch>
            <a:fillRect/>
          </a:stretch>
        </p:blipFill>
        <p:spPr>
          <a:xfrm>
            <a:off x="334268" y="1094003"/>
            <a:ext cx="8428732" cy="5001998"/>
          </a:xfrm>
          <a:prstGeom prst="rect">
            <a:avLst/>
          </a:prstGeom>
        </p:spPr>
      </p:pic>
    </p:spTree>
    <p:extLst>
      <p:ext uri="{BB962C8B-B14F-4D97-AF65-F5344CB8AC3E}">
        <p14:creationId xmlns:p14="http://schemas.microsoft.com/office/powerpoint/2010/main" val="822440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F67A1-6DAA-4A03-BC7D-DFB0B6752E4F}"/>
              </a:ext>
            </a:extLst>
          </p:cNvPr>
          <p:cNvSpPr>
            <a:spLocks noGrp="1"/>
          </p:cNvSpPr>
          <p:nvPr>
            <p:ph type="title"/>
          </p:nvPr>
        </p:nvSpPr>
        <p:spPr/>
        <p:txBody>
          <a:bodyPr/>
          <a:lstStyle/>
          <a:p>
            <a:r>
              <a:rPr lang="en-US" b="1" dirty="0">
                <a:solidFill>
                  <a:schemeClr val="tx1"/>
                </a:solidFill>
                <a:latin typeface="Arial Narrow" panose="020B0606020202030204" pitchFamily="34" charset="0"/>
              </a:rPr>
              <a:t>The Four Ages of History</a:t>
            </a:r>
          </a:p>
        </p:txBody>
      </p:sp>
      <p:sp>
        <p:nvSpPr>
          <p:cNvPr id="3" name="Content Placeholder 2">
            <a:extLst>
              <a:ext uri="{FF2B5EF4-FFF2-40B4-BE49-F238E27FC236}">
                <a16:creationId xmlns:a16="http://schemas.microsoft.com/office/drawing/2014/main" id="{CFD55E5F-BDFF-458E-BA51-2C0080CFBEB4}"/>
              </a:ext>
            </a:extLst>
          </p:cNvPr>
          <p:cNvSpPr>
            <a:spLocks noGrp="1"/>
          </p:cNvSpPr>
          <p:nvPr>
            <p:ph idx="1"/>
          </p:nvPr>
        </p:nvSpPr>
        <p:spPr>
          <a:xfrm>
            <a:off x="3124200" y="2057400"/>
            <a:ext cx="2895600" cy="3472744"/>
          </a:xfrm>
        </p:spPr>
        <p:txBody>
          <a:bodyPr/>
          <a:lstStyle/>
          <a:p>
            <a:r>
              <a:rPr lang="en-US" sz="3600" dirty="0"/>
              <a:t>Military</a:t>
            </a:r>
          </a:p>
          <a:p>
            <a:r>
              <a:rPr lang="en-US" sz="3600" dirty="0"/>
              <a:t>Religion</a:t>
            </a:r>
          </a:p>
          <a:p>
            <a:r>
              <a:rPr lang="en-US" sz="3600" dirty="0"/>
              <a:t>Political</a:t>
            </a:r>
          </a:p>
          <a:p>
            <a:r>
              <a:rPr lang="en-US" sz="3600" dirty="0"/>
              <a:t>Economic</a:t>
            </a:r>
          </a:p>
        </p:txBody>
      </p:sp>
      <p:sp>
        <p:nvSpPr>
          <p:cNvPr id="4" name="Footer Placeholder 3">
            <a:extLst>
              <a:ext uri="{FF2B5EF4-FFF2-40B4-BE49-F238E27FC236}">
                <a16:creationId xmlns:a16="http://schemas.microsoft.com/office/drawing/2014/main" id="{42D536BC-73FF-49BF-8933-FF64BA7DDBE4}"/>
              </a:ext>
            </a:extLst>
          </p:cNvPr>
          <p:cNvSpPr>
            <a:spLocks noGrp="1"/>
          </p:cNvSpPr>
          <p:nvPr>
            <p:ph type="ftr" sz="quarter" idx="11"/>
          </p:nvPr>
        </p:nvSpPr>
        <p:spPr/>
        <p:txBody>
          <a:bodyPr/>
          <a:lstStyle/>
          <a:p>
            <a:r>
              <a:rPr lang="en-US" dirty="0"/>
              <a:t>©Copyright 2018 Eli Enterprises, Inc.  All Rights Reserved.</a:t>
            </a:r>
          </a:p>
        </p:txBody>
      </p:sp>
      <p:sp>
        <p:nvSpPr>
          <p:cNvPr id="5" name="Slide Number Placeholder 4">
            <a:extLst>
              <a:ext uri="{FF2B5EF4-FFF2-40B4-BE49-F238E27FC236}">
                <a16:creationId xmlns:a16="http://schemas.microsoft.com/office/drawing/2014/main" id="{0BDD40D1-7AB6-47B6-AC06-C804B602D9BC}"/>
              </a:ext>
            </a:extLst>
          </p:cNvPr>
          <p:cNvSpPr>
            <a:spLocks noGrp="1"/>
          </p:cNvSpPr>
          <p:nvPr>
            <p:ph type="sldNum" sz="quarter" idx="12"/>
          </p:nvPr>
        </p:nvSpPr>
        <p:spPr/>
        <p:txBody>
          <a:bodyPr/>
          <a:lstStyle/>
          <a:p>
            <a:fld id="{5E4D7AD1-1E01-4E5E-B3EF-B67B488D81E1}" type="slidenum">
              <a:rPr lang="en-US" smtClean="0"/>
              <a:pPr/>
              <a:t>2</a:t>
            </a:fld>
            <a:endParaRPr lang="en-US" dirty="0"/>
          </a:p>
        </p:txBody>
      </p:sp>
    </p:spTree>
    <p:extLst>
      <p:ext uri="{BB962C8B-B14F-4D97-AF65-F5344CB8AC3E}">
        <p14:creationId xmlns:p14="http://schemas.microsoft.com/office/powerpoint/2010/main" val="2017195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0FB1E-3567-492B-B203-4CB0188089C6}"/>
              </a:ext>
            </a:extLst>
          </p:cNvPr>
          <p:cNvSpPr>
            <a:spLocks noGrp="1"/>
          </p:cNvSpPr>
          <p:nvPr>
            <p:ph type="title"/>
          </p:nvPr>
        </p:nvSpPr>
        <p:spPr>
          <a:xfrm>
            <a:off x="666044" y="0"/>
            <a:ext cx="7772400" cy="985838"/>
          </a:xfrm>
        </p:spPr>
        <p:txBody>
          <a:bodyPr/>
          <a:lstStyle/>
          <a:p>
            <a:r>
              <a:rPr lang="en-US" sz="3200" b="1" dirty="0">
                <a:solidFill>
                  <a:schemeClr val="tx1"/>
                </a:solidFill>
              </a:rPr>
              <a:t>New Horizon Council </a:t>
            </a:r>
            <a:br>
              <a:rPr lang="en-US" sz="3200" dirty="0">
                <a:solidFill>
                  <a:schemeClr val="tx1"/>
                </a:solidFill>
              </a:rPr>
            </a:br>
            <a:r>
              <a:rPr lang="en-US" sz="3200" b="1" dirty="0">
                <a:solidFill>
                  <a:schemeClr val="tx1"/>
                </a:solidFill>
              </a:rPr>
              <a:t>Principles &amp; Foundational Beliefs</a:t>
            </a:r>
            <a:endParaRPr lang="en-US" sz="3200" dirty="0">
              <a:solidFill>
                <a:schemeClr val="tx1"/>
              </a:solidFill>
              <a:effectLst/>
            </a:endParaRPr>
          </a:p>
        </p:txBody>
      </p:sp>
      <p:sp>
        <p:nvSpPr>
          <p:cNvPr id="4" name="Slide Number Placeholder 3">
            <a:extLst>
              <a:ext uri="{FF2B5EF4-FFF2-40B4-BE49-F238E27FC236}">
                <a16:creationId xmlns:a16="http://schemas.microsoft.com/office/drawing/2014/main" id="{D83558AF-7C26-4DEF-AC67-837D33EAE203}"/>
              </a:ext>
            </a:extLst>
          </p:cNvPr>
          <p:cNvSpPr>
            <a:spLocks noGrp="1"/>
          </p:cNvSpPr>
          <p:nvPr>
            <p:ph type="sldNum" sz="quarter" idx="12"/>
          </p:nvPr>
        </p:nvSpPr>
        <p:spPr/>
        <p:txBody>
          <a:bodyPr/>
          <a:lstStyle/>
          <a:p>
            <a:fld id="{6DDE1FF4-3423-4519-8788-10F47FCA8FC3}" type="slidenum">
              <a:rPr lang="en-US" smtClean="0"/>
              <a:pPr/>
              <a:t>20</a:t>
            </a:fld>
            <a:endParaRPr lang="en-US" dirty="0"/>
          </a:p>
        </p:txBody>
      </p:sp>
      <p:pic>
        <p:nvPicPr>
          <p:cNvPr id="7" name="pillars.gif">
            <a:extLst>
              <a:ext uri="{FF2B5EF4-FFF2-40B4-BE49-F238E27FC236}">
                <a16:creationId xmlns:a16="http://schemas.microsoft.com/office/drawing/2014/main" id="{7C3D6F0B-361C-4C1F-8F96-C37BC4F0C625}"/>
              </a:ext>
            </a:extLst>
          </p:cNvPr>
          <p:cNvPicPr/>
          <p:nvPr/>
        </p:nvPicPr>
        <p:blipFill rotWithShape="1">
          <a:blip r:embed="rId2">
            <a:extLst/>
          </a:blip>
          <a:srcRect t="9456" b="8333"/>
          <a:stretch/>
        </p:blipFill>
        <p:spPr bwMode="auto">
          <a:xfrm>
            <a:off x="1981200" y="985838"/>
            <a:ext cx="5334000" cy="4500562"/>
          </a:xfrm>
          <a:prstGeom prst="rect">
            <a:avLst/>
          </a:prstGeom>
          <a:ln>
            <a:noFill/>
          </a:ln>
          <a:extLst>
            <a:ext uri="{53640926-AAD7-44D8-BBD7-CCE9431645EC}">
              <a14:shadowObscured xmlns:a14="http://schemas.microsoft.com/office/drawing/2010/main"/>
            </a:ext>
          </a:extLst>
        </p:spPr>
      </p:pic>
      <p:sp>
        <p:nvSpPr>
          <p:cNvPr id="9" name="Title 1">
            <a:extLst>
              <a:ext uri="{FF2B5EF4-FFF2-40B4-BE49-F238E27FC236}">
                <a16:creationId xmlns:a16="http://schemas.microsoft.com/office/drawing/2014/main" id="{C1CBCB3C-8B50-43BE-A2F4-67632AD68C4D}"/>
              </a:ext>
            </a:extLst>
          </p:cNvPr>
          <p:cNvSpPr txBox="1">
            <a:spLocks/>
          </p:cNvSpPr>
          <p:nvPr/>
        </p:nvSpPr>
        <p:spPr bwMode="auto">
          <a:xfrm>
            <a:off x="649111" y="5334000"/>
            <a:ext cx="795584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algn="l"/>
            <a:r>
              <a:rPr lang="en-US" sz="2000" kern="0" dirty="0">
                <a:solidFill>
                  <a:schemeClr val="tx1"/>
                </a:solidFill>
              </a:rPr>
              <a:t>	        Truth				Honor</a:t>
            </a:r>
          </a:p>
          <a:p>
            <a:pPr algn="l"/>
            <a:r>
              <a:rPr lang="en-US" sz="1600" kern="0" dirty="0">
                <a:solidFill>
                  <a:schemeClr val="tx1"/>
                </a:solidFill>
              </a:rPr>
              <a:t>That which we believe is critical for our 	      Your commitment to defend and communicate</a:t>
            </a:r>
          </a:p>
          <a:p>
            <a:pPr algn="l"/>
            <a:r>
              <a:rPr lang="en-US" sz="1600" kern="0" dirty="0">
                <a:solidFill>
                  <a:schemeClr val="tx1"/>
                </a:solidFill>
              </a:rPr>
              <a:t>   culture to prosper and for the next                           that truth to your fellow citizens.</a:t>
            </a:r>
          </a:p>
          <a:p>
            <a:pPr algn="l"/>
            <a:r>
              <a:rPr lang="en-US" sz="1600" kern="0" dirty="0">
                <a:solidFill>
                  <a:schemeClr val="tx1"/>
                </a:solidFill>
              </a:rPr>
              <a:t>      generation to inherit from us. </a:t>
            </a:r>
            <a:endParaRPr lang="en-US" sz="1400" kern="0" dirty="0">
              <a:solidFill>
                <a:schemeClr val="tx1"/>
              </a:solidFill>
            </a:endParaRPr>
          </a:p>
        </p:txBody>
      </p:sp>
    </p:spTree>
    <p:extLst>
      <p:ext uri="{BB962C8B-B14F-4D97-AF65-F5344CB8AC3E}">
        <p14:creationId xmlns:p14="http://schemas.microsoft.com/office/powerpoint/2010/main" val="4131152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FCEE-0884-4686-AA62-E1031F2CDE57}"/>
              </a:ext>
            </a:extLst>
          </p:cNvPr>
          <p:cNvSpPr>
            <a:spLocks noGrp="1"/>
          </p:cNvSpPr>
          <p:nvPr>
            <p:ph type="title"/>
          </p:nvPr>
        </p:nvSpPr>
        <p:spPr>
          <a:xfrm>
            <a:off x="719667" y="266700"/>
            <a:ext cx="7772400" cy="685800"/>
          </a:xfrm>
        </p:spPr>
        <p:txBody>
          <a:bodyPr/>
          <a:lstStyle/>
          <a:p>
            <a:r>
              <a:rPr lang="en-US" sz="3600" dirty="0">
                <a:solidFill>
                  <a:schemeClr val="tx1"/>
                </a:solidFill>
              </a:rPr>
              <a:t>Constitutional Freedom</a:t>
            </a:r>
          </a:p>
        </p:txBody>
      </p:sp>
      <p:sp>
        <p:nvSpPr>
          <p:cNvPr id="3" name="Content Placeholder 2">
            <a:extLst>
              <a:ext uri="{FF2B5EF4-FFF2-40B4-BE49-F238E27FC236}">
                <a16:creationId xmlns:a16="http://schemas.microsoft.com/office/drawing/2014/main" id="{81026922-EC15-401F-A283-F5B35140694E}"/>
              </a:ext>
            </a:extLst>
          </p:cNvPr>
          <p:cNvSpPr>
            <a:spLocks noGrp="1"/>
          </p:cNvSpPr>
          <p:nvPr>
            <p:ph idx="1"/>
          </p:nvPr>
        </p:nvSpPr>
        <p:spPr>
          <a:xfrm>
            <a:off x="381000" y="1143000"/>
            <a:ext cx="8345311" cy="4724400"/>
          </a:xfrm>
        </p:spPr>
        <p:txBody>
          <a:bodyPr/>
          <a:lstStyle/>
          <a:p>
            <a:pPr lvl="0"/>
            <a:r>
              <a:rPr lang="en-US" sz="3000" dirty="0"/>
              <a:t>Individuals have rights superior to all levels of government - citizens are not subjects and birth is not destiny. </a:t>
            </a:r>
          </a:p>
          <a:p>
            <a:pPr lvl="0"/>
            <a:r>
              <a:rPr lang="en-US" sz="3000" dirty="0"/>
              <a:t>States have reserved rights over the federal government. </a:t>
            </a:r>
          </a:p>
          <a:p>
            <a:r>
              <a:rPr lang="en-US" sz="3000" dirty="0"/>
              <a:t>The purpose of the Constitution is to provide and maintain rule of law, due process, independent courts, free &amp; independent press, and transparency.</a:t>
            </a:r>
          </a:p>
        </p:txBody>
      </p:sp>
      <p:sp>
        <p:nvSpPr>
          <p:cNvPr id="4" name="Footer Placeholder 3">
            <a:extLst>
              <a:ext uri="{FF2B5EF4-FFF2-40B4-BE49-F238E27FC236}">
                <a16:creationId xmlns:a16="http://schemas.microsoft.com/office/drawing/2014/main" id="{5C477CF3-21EC-4572-B103-2840B69FE2F5}"/>
              </a:ext>
            </a:extLst>
          </p:cNvPr>
          <p:cNvSpPr>
            <a:spLocks noGrp="1"/>
          </p:cNvSpPr>
          <p:nvPr>
            <p:ph type="ftr" sz="quarter" idx="11"/>
          </p:nvPr>
        </p:nvSpPr>
        <p:spPr/>
        <p:txBody>
          <a:bodyPr/>
          <a:lstStyle/>
          <a:p>
            <a:r>
              <a:rPr lang="en-US" dirty="0"/>
              <a:t>©Copyright 2018 Eli Enterprises, Inc.  All Rights Reserved.</a:t>
            </a:r>
          </a:p>
        </p:txBody>
      </p:sp>
      <p:sp>
        <p:nvSpPr>
          <p:cNvPr id="5" name="Slide Number Placeholder 4">
            <a:extLst>
              <a:ext uri="{FF2B5EF4-FFF2-40B4-BE49-F238E27FC236}">
                <a16:creationId xmlns:a16="http://schemas.microsoft.com/office/drawing/2014/main" id="{EB924E81-03D8-426B-A0B6-AD5448DF6F17}"/>
              </a:ext>
            </a:extLst>
          </p:cNvPr>
          <p:cNvSpPr>
            <a:spLocks noGrp="1"/>
          </p:cNvSpPr>
          <p:nvPr>
            <p:ph type="sldNum" sz="quarter" idx="12"/>
          </p:nvPr>
        </p:nvSpPr>
        <p:spPr/>
        <p:txBody>
          <a:bodyPr/>
          <a:lstStyle/>
          <a:p>
            <a:fld id="{5E4D7AD1-1E01-4E5E-B3EF-B67B488D81E1}" type="slidenum">
              <a:rPr lang="en-US" smtClean="0"/>
              <a:pPr/>
              <a:t>21</a:t>
            </a:fld>
            <a:endParaRPr lang="en-US" dirty="0"/>
          </a:p>
        </p:txBody>
      </p:sp>
    </p:spTree>
    <p:extLst>
      <p:ext uri="{BB962C8B-B14F-4D97-AF65-F5344CB8AC3E}">
        <p14:creationId xmlns:p14="http://schemas.microsoft.com/office/powerpoint/2010/main" val="1924935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FCEE-0884-4686-AA62-E1031F2CDE57}"/>
              </a:ext>
            </a:extLst>
          </p:cNvPr>
          <p:cNvSpPr>
            <a:spLocks noGrp="1"/>
          </p:cNvSpPr>
          <p:nvPr>
            <p:ph type="title"/>
          </p:nvPr>
        </p:nvSpPr>
        <p:spPr>
          <a:xfrm>
            <a:off x="694267" y="152400"/>
            <a:ext cx="7772400" cy="685800"/>
          </a:xfrm>
        </p:spPr>
        <p:txBody>
          <a:bodyPr/>
          <a:lstStyle/>
          <a:p>
            <a:r>
              <a:rPr lang="en-US" sz="3600" dirty="0">
                <a:solidFill>
                  <a:schemeClr val="tx1"/>
                </a:solidFill>
              </a:rPr>
              <a:t>Economic Sensibility</a:t>
            </a:r>
          </a:p>
        </p:txBody>
      </p:sp>
      <p:sp>
        <p:nvSpPr>
          <p:cNvPr id="3" name="Content Placeholder 2">
            <a:extLst>
              <a:ext uri="{FF2B5EF4-FFF2-40B4-BE49-F238E27FC236}">
                <a16:creationId xmlns:a16="http://schemas.microsoft.com/office/drawing/2014/main" id="{81026922-EC15-401F-A283-F5B35140694E}"/>
              </a:ext>
            </a:extLst>
          </p:cNvPr>
          <p:cNvSpPr>
            <a:spLocks noGrp="1"/>
          </p:cNvSpPr>
          <p:nvPr>
            <p:ph idx="1"/>
          </p:nvPr>
        </p:nvSpPr>
        <p:spPr>
          <a:xfrm>
            <a:off x="381000" y="1143000"/>
            <a:ext cx="8458200" cy="4800600"/>
          </a:xfrm>
        </p:spPr>
        <p:txBody>
          <a:bodyPr/>
          <a:lstStyle/>
          <a:p>
            <a:pPr lvl="0"/>
            <a:r>
              <a:rPr lang="en-US" dirty="0"/>
              <a:t>Government debt should never exceed 100% of GDP - optimum debt would be 70% of GDP.</a:t>
            </a:r>
            <a:endParaRPr lang="en-US" sz="2800" dirty="0"/>
          </a:p>
          <a:p>
            <a:pPr lvl="0"/>
            <a:r>
              <a:rPr lang="en-US" dirty="0"/>
              <a:t>No more than 10% of the population should depend on the government for direct primary support. </a:t>
            </a:r>
            <a:endParaRPr lang="en-US" sz="2800" dirty="0"/>
          </a:p>
          <a:p>
            <a:r>
              <a:rPr lang="en-US" dirty="0"/>
              <a:t>90% of the population should pay some minimal amount of tax or contribute to the general revenue, even if their income is from welfare support.</a:t>
            </a:r>
            <a:endParaRPr lang="en-US" sz="3000" dirty="0"/>
          </a:p>
        </p:txBody>
      </p:sp>
      <p:sp>
        <p:nvSpPr>
          <p:cNvPr id="4" name="Footer Placeholder 3">
            <a:extLst>
              <a:ext uri="{FF2B5EF4-FFF2-40B4-BE49-F238E27FC236}">
                <a16:creationId xmlns:a16="http://schemas.microsoft.com/office/drawing/2014/main" id="{5C477CF3-21EC-4572-B103-2840B69FE2F5}"/>
              </a:ext>
            </a:extLst>
          </p:cNvPr>
          <p:cNvSpPr>
            <a:spLocks noGrp="1"/>
          </p:cNvSpPr>
          <p:nvPr>
            <p:ph type="ftr" sz="quarter" idx="11"/>
          </p:nvPr>
        </p:nvSpPr>
        <p:spPr/>
        <p:txBody>
          <a:bodyPr/>
          <a:lstStyle/>
          <a:p>
            <a:r>
              <a:rPr lang="en-US" dirty="0"/>
              <a:t>©Copyright 2018 Eli Enterprises, Inc.  All Rights Reserved.</a:t>
            </a:r>
          </a:p>
        </p:txBody>
      </p:sp>
      <p:sp>
        <p:nvSpPr>
          <p:cNvPr id="5" name="Slide Number Placeholder 4">
            <a:extLst>
              <a:ext uri="{FF2B5EF4-FFF2-40B4-BE49-F238E27FC236}">
                <a16:creationId xmlns:a16="http://schemas.microsoft.com/office/drawing/2014/main" id="{EB924E81-03D8-426B-A0B6-AD5448DF6F17}"/>
              </a:ext>
            </a:extLst>
          </p:cNvPr>
          <p:cNvSpPr>
            <a:spLocks noGrp="1"/>
          </p:cNvSpPr>
          <p:nvPr>
            <p:ph type="sldNum" sz="quarter" idx="12"/>
          </p:nvPr>
        </p:nvSpPr>
        <p:spPr/>
        <p:txBody>
          <a:bodyPr/>
          <a:lstStyle/>
          <a:p>
            <a:fld id="{5E4D7AD1-1E01-4E5E-B3EF-B67B488D81E1}" type="slidenum">
              <a:rPr lang="en-US" smtClean="0"/>
              <a:pPr/>
              <a:t>22</a:t>
            </a:fld>
            <a:endParaRPr lang="en-US" dirty="0"/>
          </a:p>
        </p:txBody>
      </p:sp>
    </p:spTree>
    <p:extLst>
      <p:ext uri="{BB962C8B-B14F-4D97-AF65-F5344CB8AC3E}">
        <p14:creationId xmlns:p14="http://schemas.microsoft.com/office/powerpoint/2010/main" val="2647010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FCEE-0884-4686-AA62-E1031F2CDE57}"/>
              </a:ext>
            </a:extLst>
          </p:cNvPr>
          <p:cNvSpPr>
            <a:spLocks noGrp="1"/>
          </p:cNvSpPr>
          <p:nvPr>
            <p:ph type="title"/>
          </p:nvPr>
        </p:nvSpPr>
        <p:spPr>
          <a:xfrm>
            <a:off x="694267" y="152400"/>
            <a:ext cx="7772400" cy="685800"/>
          </a:xfrm>
        </p:spPr>
        <p:txBody>
          <a:bodyPr/>
          <a:lstStyle/>
          <a:p>
            <a:r>
              <a:rPr lang="en-US" sz="3600" dirty="0">
                <a:solidFill>
                  <a:schemeClr val="tx1"/>
                </a:solidFill>
              </a:rPr>
              <a:t>Government By The People</a:t>
            </a:r>
          </a:p>
        </p:txBody>
      </p:sp>
      <p:sp>
        <p:nvSpPr>
          <p:cNvPr id="3" name="Content Placeholder 2">
            <a:extLst>
              <a:ext uri="{FF2B5EF4-FFF2-40B4-BE49-F238E27FC236}">
                <a16:creationId xmlns:a16="http://schemas.microsoft.com/office/drawing/2014/main" id="{81026922-EC15-401F-A283-F5B35140694E}"/>
              </a:ext>
            </a:extLst>
          </p:cNvPr>
          <p:cNvSpPr>
            <a:spLocks noGrp="1"/>
          </p:cNvSpPr>
          <p:nvPr>
            <p:ph idx="1"/>
          </p:nvPr>
        </p:nvSpPr>
        <p:spPr>
          <a:xfrm>
            <a:off x="381000" y="1143000"/>
            <a:ext cx="8534400" cy="4648200"/>
          </a:xfrm>
        </p:spPr>
        <p:txBody>
          <a:bodyPr/>
          <a:lstStyle/>
          <a:p>
            <a:pPr lvl="0"/>
            <a:r>
              <a:rPr lang="en-US" dirty="0"/>
              <a:t>The city is the primary unit of political authority. States are made up of cities, the nation, as a federation, is made up of states.</a:t>
            </a:r>
            <a:endParaRPr lang="en-US" sz="2800" dirty="0"/>
          </a:p>
          <a:p>
            <a:pPr lvl="0"/>
            <a:r>
              <a:rPr lang="en-US" dirty="0"/>
              <a:t>Localism, including churches, are critical in meeting society’s needs.</a:t>
            </a:r>
            <a:endParaRPr lang="en-US" sz="2800" dirty="0"/>
          </a:p>
          <a:p>
            <a:r>
              <a:rPr lang="en-US" dirty="0"/>
              <a:t>The government’s purpose is to implement policy which meets society’s priorities based upon proven principles.</a:t>
            </a:r>
            <a:endParaRPr lang="en-US" sz="3000" dirty="0"/>
          </a:p>
        </p:txBody>
      </p:sp>
      <p:sp>
        <p:nvSpPr>
          <p:cNvPr id="4" name="Footer Placeholder 3">
            <a:extLst>
              <a:ext uri="{FF2B5EF4-FFF2-40B4-BE49-F238E27FC236}">
                <a16:creationId xmlns:a16="http://schemas.microsoft.com/office/drawing/2014/main" id="{5C477CF3-21EC-4572-B103-2840B69FE2F5}"/>
              </a:ext>
            </a:extLst>
          </p:cNvPr>
          <p:cNvSpPr>
            <a:spLocks noGrp="1"/>
          </p:cNvSpPr>
          <p:nvPr>
            <p:ph type="ftr" sz="quarter" idx="11"/>
          </p:nvPr>
        </p:nvSpPr>
        <p:spPr/>
        <p:txBody>
          <a:bodyPr/>
          <a:lstStyle/>
          <a:p>
            <a:r>
              <a:rPr lang="en-US" dirty="0"/>
              <a:t>©Copyright 2018 Eli Enterprises, Inc.  All Rights Reserved.</a:t>
            </a:r>
          </a:p>
        </p:txBody>
      </p:sp>
      <p:sp>
        <p:nvSpPr>
          <p:cNvPr id="5" name="Slide Number Placeholder 4">
            <a:extLst>
              <a:ext uri="{FF2B5EF4-FFF2-40B4-BE49-F238E27FC236}">
                <a16:creationId xmlns:a16="http://schemas.microsoft.com/office/drawing/2014/main" id="{EB924E81-03D8-426B-A0B6-AD5448DF6F17}"/>
              </a:ext>
            </a:extLst>
          </p:cNvPr>
          <p:cNvSpPr>
            <a:spLocks noGrp="1"/>
          </p:cNvSpPr>
          <p:nvPr>
            <p:ph type="sldNum" sz="quarter" idx="12"/>
          </p:nvPr>
        </p:nvSpPr>
        <p:spPr/>
        <p:txBody>
          <a:bodyPr/>
          <a:lstStyle/>
          <a:p>
            <a:fld id="{5E4D7AD1-1E01-4E5E-B3EF-B67B488D81E1}" type="slidenum">
              <a:rPr lang="en-US" smtClean="0"/>
              <a:pPr/>
              <a:t>23</a:t>
            </a:fld>
            <a:endParaRPr lang="en-US" dirty="0"/>
          </a:p>
        </p:txBody>
      </p:sp>
    </p:spTree>
    <p:extLst>
      <p:ext uri="{BB962C8B-B14F-4D97-AF65-F5344CB8AC3E}">
        <p14:creationId xmlns:p14="http://schemas.microsoft.com/office/powerpoint/2010/main" val="1438914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FCEE-0884-4686-AA62-E1031F2CDE57}"/>
              </a:ext>
            </a:extLst>
          </p:cNvPr>
          <p:cNvSpPr>
            <a:spLocks noGrp="1"/>
          </p:cNvSpPr>
          <p:nvPr>
            <p:ph type="title"/>
          </p:nvPr>
        </p:nvSpPr>
        <p:spPr>
          <a:xfrm>
            <a:off x="694267" y="152400"/>
            <a:ext cx="7772400" cy="685800"/>
          </a:xfrm>
        </p:spPr>
        <p:txBody>
          <a:bodyPr/>
          <a:lstStyle/>
          <a:p>
            <a:r>
              <a:rPr lang="en-US" sz="3600" dirty="0">
                <a:solidFill>
                  <a:schemeClr val="tx1"/>
                </a:solidFill>
              </a:rPr>
              <a:t>Honest Foreign Relations</a:t>
            </a:r>
          </a:p>
        </p:txBody>
      </p:sp>
      <p:sp>
        <p:nvSpPr>
          <p:cNvPr id="3" name="Content Placeholder 2">
            <a:extLst>
              <a:ext uri="{FF2B5EF4-FFF2-40B4-BE49-F238E27FC236}">
                <a16:creationId xmlns:a16="http://schemas.microsoft.com/office/drawing/2014/main" id="{81026922-EC15-401F-A283-F5B35140694E}"/>
              </a:ext>
            </a:extLst>
          </p:cNvPr>
          <p:cNvSpPr>
            <a:spLocks noGrp="1"/>
          </p:cNvSpPr>
          <p:nvPr>
            <p:ph idx="1"/>
          </p:nvPr>
        </p:nvSpPr>
        <p:spPr>
          <a:xfrm>
            <a:off x="609600" y="990600"/>
            <a:ext cx="8297333" cy="4876800"/>
          </a:xfrm>
        </p:spPr>
        <p:txBody>
          <a:bodyPr/>
          <a:lstStyle/>
          <a:p>
            <a:pPr lvl="5">
              <a:buFont typeface="Arial" panose="020B0604020202020204" pitchFamily="34" charset="0"/>
              <a:buChar char="•"/>
            </a:pPr>
            <a:r>
              <a:rPr lang="en-US" sz="2800" dirty="0"/>
              <a:t>Rule of law</a:t>
            </a:r>
          </a:p>
          <a:p>
            <a:pPr lvl="5">
              <a:buFont typeface="Arial" panose="020B0604020202020204" pitchFamily="34" charset="0"/>
              <a:buChar char="•"/>
            </a:pPr>
            <a:r>
              <a:rPr lang="en-US" sz="2800" dirty="0"/>
              <a:t>Due process</a:t>
            </a:r>
          </a:p>
          <a:p>
            <a:pPr lvl="5">
              <a:buFont typeface="Arial" panose="020B0604020202020204" pitchFamily="34" charset="0"/>
              <a:buChar char="•"/>
            </a:pPr>
            <a:r>
              <a:rPr lang="en-US" sz="2800" dirty="0"/>
              <a:t>Independent courts</a:t>
            </a:r>
          </a:p>
          <a:p>
            <a:pPr lvl="5">
              <a:buFont typeface="Arial" panose="020B0604020202020204" pitchFamily="34" charset="0"/>
              <a:buChar char="•"/>
            </a:pPr>
            <a:r>
              <a:rPr lang="en-US" sz="2800" dirty="0"/>
              <a:t>Free &amp; independent press</a:t>
            </a:r>
          </a:p>
          <a:p>
            <a:pPr lvl="5">
              <a:buFont typeface="Arial" panose="020B0604020202020204" pitchFamily="34" charset="0"/>
              <a:buChar char="•"/>
            </a:pPr>
            <a:r>
              <a:rPr lang="en-US" sz="2800" dirty="0"/>
              <a:t>Transparency</a:t>
            </a:r>
          </a:p>
          <a:p>
            <a:pPr marL="1371600" lvl="3" indent="0">
              <a:buNone/>
            </a:pPr>
            <a:r>
              <a:rPr lang="en-US" sz="1100" dirty="0"/>
              <a:t>  </a:t>
            </a:r>
          </a:p>
          <a:p>
            <a:pPr marL="0" indent="0">
              <a:buNone/>
            </a:pPr>
            <a:r>
              <a:rPr lang="en-US" sz="2800" dirty="0"/>
              <a:t>These five axioms are what the United States should be promoting to help foster government’s prosperity and build a positive relationship with our foreign partners. Therefore, the purpose of foreign policy is to establish these five principles worldwide.</a:t>
            </a:r>
            <a:endParaRPr lang="en-US" sz="1800" dirty="0"/>
          </a:p>
        </p:txBody>
      </p:sp>
      <p:sp>
        <p:nvSpPr>
          <p:cNvPr id="4" name="Footer Placeholder 3">
            <a:extLst>
              <a:ext uri="{FF2B5EF4-FFF2-40B4-BE49-F238E27FC236}">
                <a16:creationId xmlns:a16="http://schemas.microsoft.com/office/drawing/2014/main" id="{5C477CF3-21EC-4572-B103-2840B69FE2F5}"/>
              </a:ext>
            </a:extLst>
          </p:cNvPr>
          <p:cNvSpPr>
            <a:spLocks noGrp="1"/>
          </p:cNvSpPr>
          <p:nvPr>
            <p:ph type="ftr" sz="quarter" idx="11"/>
          </p:nvPr>
        </p:nvSpPr>
        <p:spPr/>
        <p:txBody>
          <a:bodyPr/>
          <a:lstStyle/>
          <a:p>
            <a:r>
              <a:rPr lang="en-US" dirty="0"/>
              <a:t>©Copyright 2018 Eli Enterprises, Inc.  All Rights Reserved.</a:t>
            </a:r>
          </a:p>
        </p:txBody>
      </p:sp>
      <p:sp>
        <p:nvSpPr>
          <p:cNvPr id="5" name="Slide Number Placeholder 4">
            <a:extLst>
              <a:ext uri="{FF2B5EF4-FFF2-40B4-BE49-F238E27FC236}">
                <a16:creationId xmlns:a16="http://schemas.microsoft.com/office/drawing/2014/main" id="{EB924E81-03D8-426B-A0B6-AD5448DF6F17}"/>
              </a:ext>
            </a:extLst>
          </p:cNvPr>
          <p:cNvSpPr>
            <a:spLocks noGrp="1"/>
          </p:cNvSpPr>
          <p:nvPr>
            <p:ph type="sldNum" sz="quarter" idx="12"/>
          </p:nvPr>
        </p:nvSpPr>
        <p:spPr/>
        <p:txBody>
          <a:bodyPr/>
          <a:lstStyle/>
          <a:p>
            <a:fld id="{5E4D7AD1-1E01-4E5E-B3EF-B67B488D81E1}" type="slidenum">
              <a:rPr lang="en-US" smtClean="0"/>
              <a:pPr/>
              <a:t>24</a:t>
            </a:fld>
            <a:endParaRPr lang="en-US" dirty="0"/>
          </a:p>
        </p:txBody>
      </p:sp>
    </p:spTree>
    <p:extLst>
      <p:ext uri="{BB962C8B-B14F-4D97-AF65-F5344CB8AC3E}">
        <p14:creationId xmlns:p14="http://schemas.microsoft.com/office/powerpoint/2010/main" val="1151977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FCEE-0884-4686-AA62-E1031F2CDE57}"/>
              </a:ext>
            </a:extLst>
          </p:cNvPr>
          <p:cNvSpPr>
            <a:spLocks noGrp="1"/>
          </p:cNvSpPr>
          <p:nvPr>
            <p:ph type="title"/>
          </p:nvPr>
        </p:nvSpPr>
        <p:spPr>
          <a:xfrm>
            <a:off x="694267" y="152400"/>
            <a:ext cx="7772400" cy="685800"/>
          </a:xfrm>
        </p:spPr>
        <p:txBody>
          <a:bodyPr/>
          <a:lstStyle/>
          <a:p>
            <a:r>
              <a:rPr lang="en-US" sz="3600" dirty="0">
                <a:solidFill>
                  <a:schemeClr val="tx1"/>
                </a:solidFill>
              </a:rPr>
              <a:t>Citizen Responsibility</a:t>
            </a:r>
          </a:p>
        </p:txBody>
      </p:sp>
      <p:sp>
        <p:nvSpPr>
          <p:cNvPr id="3" name="Content Placeholder 2">
            <a:extLst>
              <a:ext uri="{FF2B5EF4-FFF2-40B4-BE49-F238E27FC236}">
                <a16:creationId xmlns:a16="http://schemas.microsoft.com/office/drawing/2014/main" id="{81026922-EC15-401F-A283-F5B35140694E}"/>
              </a:ext>
            </a:extLst>
          </p:cNvPr>
          <p:cNvSpPr>
            <a:spLocks noGrp="1"/>
          </p:cNvSpPr>
          <p:nvPr>
            <p:ph idx="1"/>
          </p:nvPr>
        </p:nvSpPr>
        <p:spPr>
          <a:xfrm>
            <a:off x="304800" y="1371600"/>
            <a:ext cx="8534400" cy="4267200"/>
          </a:xfrm>
        </p:spPr>
        <p:txBody>
          <a:bodyPr/>
          <a:lstStyle/>
          <a:p>
            <a:pPr marL="0" lvl="0" indent="0">
              <a:buNone/>
            </a:pPr>
            <a:r>
              <a:rPr lang="en-US" dirty="0"/>
              <a:t>Citizens have an obligation to contribute as much to society as they take, to the best of their ability. They should hold each other accountable for their determinations based upon principles that bind us. And they should take the time to determine for themselves what eternal truths they believe and want to pass on to the next generation as their inheritance of values.</a:t>
            </a:r>
            <a:endParaRPr lang="en-US" sz="3000" dirty="0"/>
          </a:p>
        </p:txBody>
      </p:sp>
      <p:sp>
        <p:nvSpPr>
          <p:cNvPr id="4" name="Footer Placeholder 3">
            <a:extLst>
              <a:ext uri="{FF2B5EF4-FFF2-40B4-BE49-F238E27FC236}">
                <a16:creationId xmlns:a16="http://schemas.microsoft.com/office/drawing/2014/main" id="{5C477CF3-21EC-4572-B103-2840B69FE2F5}"/>
              </a:ext>
            </a:extLst>
          </p:cNvPr>
          <p:cNvSpPr>
            <a:spLocks noGrp="1"/>
          </p:cNvSpPr>
          <p:nvPr>
            <p:ph type="ftr" sz="quarter" idx="11"/>
          </p:nvPr>
        </p:nvSpPr>
        <p:spPr/>
        <p:txBody>
          <a:bodyPr/>
          <a:lstStyle/>
          <a:p>
            <a:r>
              <a:rPr lang="en-US" dirty="0"/>
              <a:t>©Copyright 2018 Eli Enterprises, Inc.  All Rights Reserved.</a:t>
            </a:r>
          </a:p>
        </p:txBody>
      </p:sp>
      <p:sp>
        <p:nvSpPr>
          <p:cNvPr id="5" name="Slide Number Placeholder 4">
            <a:extLst>
              <a:ext uri="{FF2B5EF4-FFF2-40B4-BE49-F238E27FC236}">
                <a16:creationId xmlns:a16="http://schemas.microsoft.com/office/drawing/2014/main" id="{EB924E81-03D8-426B-A0B6-AD5448DF6F17}"/>
              </a:ext>
            </a:extLst>
          </p:cNvPr>
          <p:cNvSpPr>
            <a:spLocks noGrp="1"/>
          </p:cNvSpPr>
          <p:nvPr>
            <p:ph type="sldNum" sz="quarter" idx="12"/>
          </p:nvPr>
        </p:nvSpPr>
        <p:spPr/>
        <p:txBody>
          <a:bodyPr/>
          <a:lstStyle/>
          <a:p>
            <a:fld id="{5E4D7AD1-1E01-4E5E-B3EF-B67B488D81E1}" type="slidenum">
              <a:rPr lang="en-US" smtClean="0"/>
              <a:pPr/>
              <a:t>25</a:t>
            </a:fld>
            <a:endParaRPr lang="en-US" dirty="0"/>
          </a:p>
        </p:txBody>
      </p:sp>
    </p:spTree>
    <p:extLst>
      <p:ext uri="{BB962C8B-B14F-4D97-AF65-F5344CB8AC3E}">
        <p14:creationId xmlns:p14="http://schemas.microsoft.com/office/powerpoint/2010/main" val="3944757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BFC28-0BA2-461C-BDC4-4A35E5479076}"/>
              </a:ext>
            </a:extLst>
          </p:cNvPr>
          <p:cNvSpPr>
            <a:spLocks noGrp="1"/>
          </p:cNvSpPr>
          <p:nvPr>
            <p:ph type="title"/>
          </p:nvPr>
        </p:nvSpPr>
        <p:spPr>
          <a:xfrm>
            <a:off x="533400" y="1905000"/>
            <a:ext cx="7772400" cy="1676400"/>
          </a:xfrm>
        </p:spPr>
        <p:txBody>
          <a:bodyPr/>
          <a:lstStyle/>
          <a:p>
            <a:r>
              <a:rPr lang="en-US" dirty="0">
                <a:solidFill>
                  <a:schemeClr val="tx1"/>
                </a:solidFill>
              </a:rPr>
              <a:t>World Trade </a:t>
            </a:r>
            <a:br>
              <a:rPr lang="en-US" dirty="0">
                <a:solidFill>
                  <a:schemeClr val="tx1"/>
                </a:solidFill>
              </a:rPr>
            </a:br>
            <a:r>
              <a:rPr lang="en-US" dirty="0">
                <a:solidFill>
                  <a:schemeClr val="tx1"/>
                </a:solidFill>
              </a:rPr>
              <a:t>Organization Status</a:t>
            </a:r>
          </a:p>
        </p:txBody>
      </p:sp>
      <p:sp>
        <p:nvSpPr>
          <p:cNvPr id="3" name="Footer Placeholder 2">
            <a:extLst>
              <a:ext uri="{FF2B5EF4-FFF2-40B4-BE49-F238E27FC236}">
                <a16:creationId xmlns:a16="http://schemas.microsoft.com/office/drawing/2014/main" id="{C0B7776F-D1CC-4261-ADA4-B2A032E7C3EC}"/>
              </a:ext>
            </a:extLst>
          </p:cNvPr>
          <p:cNvSpPr>
            <a:spLocks noGrp="1"/>
          </p:cNvSpPr>
          <p:nvPr>
            <p:ph type="ftr" sz="quarter" idx="11"/>
          </p:nvPr>
        </p:nvSpPr>
        <p:spPr/>
        <p:txBody>
          <a:bodyPr/>
          <a:lstStyle/>
          <a:p>
            <a:r>
              <a:rPr lang="en-US" dirty="0"/>
              <a:t>©Copyright 2018 Eli Enterprises, Inc.  All Rights Reserved.</a:t>
            </a:r>
          </a:p>
        </p:txBody>
      </p:sp>
      <p:sp>
        <p:nvSpPr>
          <p:cNvPr id="4" name="Slide Number Placeholder 3">
            <a:extLst>
              <a:ext uri="{FF2B5EF4-FFF2-40B4-BE49-F238E27FC236}">
                <a16:creationId xmlns:a16="http://schemas.microsoft.com/office/drawing/2014/main" id="{224FA14C-034F-493D-B60F-06CF4D417D99}"/>
              </a:ext>
            </a:extLst>
          </p:cNvPr>
          <p:cNvSpPr>
            <a:spLocks noGrp="1"/>
          </p:cNvSpPr>
          <p:nvPr>
            <p:ph type="sldNum" sz="quarter" idx="12"/>
          </p:nvPr>
        </p:nvSpPr>
        <p:spPr/>
        <p:txBody>
          <a:bodyPr/>
          <a:lstStyle/>
          <a:p>
            <a:fld id="{6DDE1FF4-3423-4519-8788-10F47FCA8FC3}" type="slidenum">
              <a:rPr lang="en-US" smtClean="0"/>
              <a:pPr/>
              <a:t>26</a:t>
            </a:fld>
            <a:endParaRPr lang="en-US" dirty="0"/>
          </a:p>
        </p:txBody>
      </p:sp>
    </p:spTree>
    <p:extLst>
      <p:ext uri="{BB962C8B-B14F-4D97-AF65-F5344CB8AC3E}">
        <p14:creationId xmlns:p14="http://schemas.microsoft.com/office/powerpoint/2010/main" val="3762854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C6A7D-EC28-4B5D-AA05-8F627EF4AF72}"/>
              </a:ext>
            </a:extLst>
          </p:cNvPr>
          <p:cNvSpPr>
            <a:spLocks noGrp="1"/>
          </p:cNvSpPr>
          <p:nvPr>
            <p:ph type="title"/>
          </p:nvPr>
        </p:nvSpPr>
        <p:spPr>
          <a:xfrm>
            <a:off x="685800" y="1219200"/>
            <a:ext cx="7772400" cy="4267200"/>
          </a:xfrm>
        </p:spPr>
        <p:txBody>
          <a:bodyPr/>
          <a:lstStyle/>
          <a:p>
            <a:r>
              <a:rPr lang="en-US" dirty="0">
                <a:solidFill>
                  <a:schemeClr val="tx1"/>
                </a:solidFill>
              </a:rPr>
              <a:t>Brexit Will Impact Key </a:t>
            </a:r>
            <a:br>
              <a:rPr lang="en-US" dirty="0">
                <a:solidFill>
                  <a:schemeClr val="tx1"/>
                </a:solidFill>
              </a:rPr>
            </a:br>
            <a:r>
              <a:rPr lang="en-US" dirty="0">
                <a:solidFill>
                  <a:schemeClr val="tx1"/>
                </a:solidFill>
              </a:rPr>
              <a:t>World Trade Elements</a:t>
            </a:r>
            <a:br>
              <a:rPr lang="en-US" dirty="0">
                <a:solidFill>
                  <a:schemeClr val="tx1"/>
                </a:solidFill>
              </a:rPr>
            </a:br>
            <a:br>
              <a:rPr lang="en-US" dirty="0">
                <a:solidFill>
                  <a:schemeClr val="tx1"/>
                </a:solidFill>
              </a:rPr>
            </a:br>
            <a:r>
              <a:rPr lang="en-US" dirty="0">
                <a:solidFill>
                  <a:schemeClr val="tx1"/>
                </a:solidFill>
              </a:rPr>
              <a:t>particularly commodities</a:t>
            </a:r>
            <a:br>
              <a:rPr lang="en-US" dirty="0">
                <a:solidFill>
                  <a:schemeClr val="tx1"/>
                </a:solidFill>
              </a:rPr>
            </a:br>
            <a:endParaRPr lang="en-US" dirty="0">
              <a:solidFill>
                <a:schemeClr val="tx1"/>
              </a:solidFill>
            </a:endParaRPr>
          </a:p>
        </p:txBody>
      </p:sp>
      <p:sp>
        <p:nvSpPr>
          <p:cNvPr id="3" name="Footer Placeholder 2">
            <a:extLst>
              <a:ext uri="{FF2B5EF4-FFF2-40B4-BE49-F238E27FC236}">
                <a16:creationId xmlns:a16="http://schemas.microsoft.com/office/drawing/2014/main" id="{0D318332-30FA-431A-A66E-58F0B8BC6816}"/>
              </a:ext>
            </a:extLst>
          </p:cNvPr>
          <p:cNvSpPr>
            <a:spLocks noGrp="1"/>
          </p:cNvSpPr>
          <p:nvPr>
            <p:ph type="ftr" sz="quarter" idx="11"/>
          </p:nvPr>
        </p:nvSpPr>
        <p:spPr/>
        <p:txBody>
          <a:bodyPr/>
          <a:lstStyle/>
          <a:p>
            <a:r>
              <a:rPr lang="en-US" dirty="0"/>
              <a:t>©Copyright 2018 Eli Enterprises, Inc.  All Rights Reserved.</a:t>
            </a:r>
          </a:p>
        </p:txBody>
      </p:sp>
      <p:sp>
        <p:nvSpPr>
          <p:cNvPr id="4" name="Slide Number Placeholder 3">
            <a:extLst>
              <a:ext uri="{FF2B5EF4-FFF2-40B4-BE49-F238E27FC236}">
                <a16:creationId xmlns:a16="http://schemas.microsoft.com/office/drawing/2014/main" id="{0EC3B123-BF4B-45CE-8939-7FFF7D502887}"/>
              </a:ext>
            </a:extLst>
          </p:cNvPr>
          <p:cNvSpPr>
            <a:spLocks noGrp="1"/>
          </p:cNvSpPr>
          <p:nvPr>
            <p:ph type="sldNum" sz="quarter" idx="12"/>
          </p:nvPr>
        </p:nvSpPr>
        <p:spPr/>
        <p:txBody>
          <a:bodyPr/>
          <a:lstStyle/>
          <a:p>
            <a:fld id="{6DDE1FF4-3423-4519-8788-10F47FCA8FC3}" type="slidenum">
              <a:rPr lang="en-US" smtClean="0"/>
              <a:pPr/>
              <a:t>27</a:t>
            </a:fld>
            <a:endParaRPr lang="en-US" dirty="0"/>
          </a:p>
        </p:txBody>
      </p:sp>
    </p:spTree>
    <p:extLst>
      <p:ext uri="{BB962C8B-B14F-4D97-AF65-F5344CB8AC3E}">
        <p14:creationId xmlns:p14="http://schemas.microsoft.com/office/powerpoint/2010/main" val="738115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DA00C-A70F-4019-AB89-640E0972D9A2}"/>
              </a:ext>
            </a:extLst>
          </p:cNvPr>
          <p:cNvSpPr>
            <a:spLocks noGrp="1"/>
          </p:cNvSpPr>
          <p:nvPr>
            <p:ph type="title"/>
          </p:nvPr>
        </p:nvSpPr>
        <p:spPr>
          <a:xfrm>
            <a:off x="609600" y="1447800"/>
            <a:ext cx="7772400" cy="2895600"/>
          </a:xfrm>
        </p:spPr>
        <p:txBody>
          <a:bodyPr/>
          <a:lstStyle/>
          <a:p>
            <a:r>
              <a:rPr lang="en-US" b="1" dirty="0">
                <a:solidFill>
                  <a:schemeClr val="tx1"/>
                </a:solidFill>
              </a:rPr>
              <a:t>Change is Inevitable</a:t>
            </a:r>
            <a:br>
              <a:rPr lang="en-US" dirty="0">
                <a:solidFill>
                  <a:schemeClr val="tx1"/>
                </a:solidFill>
              </a:rPr>
            </a:br>
            <a:br>
              <a:rPr lang="en-US" dirty="0">
                <a:solidFill>
                  <a:schemeClr val="tx1"/>
                </a:solidFill>
              </a:rPr>
            </a:br>
            <a:r>
              <a:rPr lang="en-US" b="1" dirty="0">
                <a:solidFill>
                  <a:schemeClr val="tx1"/>
                </a:solidFill>
              </a:rPr>
              <a:t>The Great Unraveling </a:t>
            </a:r>
            <a:br>
              <a:rPr lang="en-US" b="1" dirty="0">
                <a:solidFill>
                  <a:schemeClr val="tx1"/>
                </a:solidFill>
              </a:rPr>
            </a:br>
            <a:r>
              <a:rPr lang="en-US" b="1" dirty="0">
                <a:solidFill>
                  <a:schemeClr val="tx1"/>
                </a:solidFill>
              </a:rPr>
              <a:t>Will Continue</a:t>
            </a:r>
          </a:p>
        </p:txBody>
      </p:sp>
      <p:sp>
        <p:nvSpPr>
          <p:cNvPr id="3" name="Footer Placeholder 2">
            <a:extLst>
              <a:ext uri="{FF2B5EF4-FFF2-40B4-BE49-F238E27FC236}">
                <a16:creationId xmlns:a16="http://schemas.microsoft.com/office/drawing/2014/main" id="{74EE06B4-02BD-488C-8D76-B5F263D783F5}"/>
              </a:ext>
            </a:extLst>
          </p:cNvPr>
          <p:cNvSpPr>
            <a:spLocks noGrp="1"/>
          </p:cNvSpPr>
          <p:nvPr>
            <p:ph type="ftr" sz="quarter" idx="11"/>
          </p:nvPr>
        </p:nvSpPr>
        <p:spPr/>
        <p:txBody>
          <a:bodyPr/>
          <a:lstStyle/>
          <a:p>
            <a:r>
              <a:rPr lang="en-US" dirty="0"/>
              <a:t>©Copyright 2018 Eli Enterprises, Inc.  All Rights Reserved.</a:t>
            </a:r>
          </a:p>
        </p:txBody>
      </p:sp>
      <p:sp>
        <p:nvSpPr>
          <p:cNvPr id="4" name="Slide Number Placeholder 3">
            <a:extLst>
              <a:ext uri="{FF2B5EF4-FFF2-40B4-BE49-F238E27FC236}">
                <a16:creationId xmlns:a16="http://schemas.microsoft.com/office/drawing/2014/main" id="{836B26F8-8895-4613-813B-DCE4DC08F85E}"/>
              </a:ext>
            </a:extLst>
          </p:cNvPr>
          <p:cNvSpPr>
            <a:spLocks noGrp="1"/>
          </p:cNvSpPr>
          <p:nvPr>
            <p:ph type="sldNum" sz="quarter" idx="12"/>
          </p:nvPr>
        </p:nvSpPr>
        <p:spPr/>
        <p:txBody>
          <a:bodyPr/>
          <a:lstStyle/>
          <a:p>
            <a:fld id="{6DDE1FF4-3423-4519-8788-10F47FCA8FC3}" type="slidenum">
              <a:rPr lang="en-US" smtClean="0"/>
              <a:pPr/>
              <a:t>28</a:t>
            </a:fld>
            <a:endParaRPr lang="en-US" dirty="0"/>
          </a:p>
        </p:txBody>
      </p:sp>
    </p:spTree>
    <p:extLst>
      <p:ext uri="{BB962C8B-B14F-4D97-AF65-F5344CB8AC3E}">
        <p14:creationId xmlns:p14="http://schemas.microsoft.com/office/powerpoint/2010/main" val="2088201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26FB-8E73-4681-82D6-0C030FBB19EF}"/>
              </a:ext>
            </a:extLst>
          </p:cNvPr>
          <p:cNvSpPr>
            <a:spLocks noGrp="1"/>
          </p:cNvSpPr>
          <p:nvPr>
            <p:ph type="title"/>
          </p:nvPr>
        </p:nvSpPr>
        <p:spPr>
          <a:xfrm>
            <a:off x="685800" y="609600"/>
            <a:ext cx="7772400" cy="3962400"/>
          </a:xfrm>
        </p:spPr>
        <p:txBody>
          <a:bodyPr/>
          <a:lstStyle/>
          <a:p>
            <a:r>
              <a:rPr lang="en-US" sz="6000" dirty="0">
                <a:solidFill>
                  <a:schemeClr val="tx1"/>
                </a:solidFill>
              </a:rPr>
              <a:t>The Answer is a World Trade Partnership of Principled Nations</a:t>
            </a:r>
          </a:p>
        </p:txBody>
      </p:sp>
      <p:sp>
        <p:nvSpPr>
          <p:cNvPr id="3" name="Footer Placeholder 2">
            <a:extLst>
              <a:ext uri="{FF2B5EF4-FFF2-40B4-BE49-F238E27FC236}">
                <a16:creationId xmlns:a16="http://schemas.microsoft.com/office/drawing/2014/main" id="{4449FB3A-8C90-4671-81FE-C10D4C1377A8}"/>
              </a:ext>
            </a:extLst>
          </p:cNvPr>
          <p:cNvSpPr>
            <a:spLocks noGrp="1"/>
          </p:cNvSpPr>
          <p:nvPr>
            <p:ph type="ftr" sz="quarter" idx="11"/>
          </p:nvPr>
        </p:nvSpPr>
        <p:spPr/>
        <p:txBody>
          <a:bodyPr/>
          <a:lstStyle/>
          <a:p>
            <a:r>
              <a:rPr lang="en-US" dirty="0"/>
              <a:t>©Copyright 2018 Eli Enterprises, Inc.  All Rights Reserved.</a:t>
            </a:r>
          </a:p>
        </p:txBody>
      </p:sp>
      <p:sp>
        <p:nvSpPr>
          <p:cNvPr id="4" name="Slide Number Placeholder 3">
            <a:extLst>
              <a:ext uri="{FF2B5EF4-FFF2-40B4-BE49-F238E27FC236}">
                <a16:creationId xmlns:a16="http://schemas.microsoft.com/office/drawing/2014/main" id="{DB669CEE-0C27-487C-885C-56A40259D91E}"/>
              </a:ext>
            </a:extLst>
          </p:cNvPr>
          <p:cNvSpPr>
            <a:spLocks noGrp="1"/>
          </p:cNvSpPr>
          <p:nvPr>
            <p:ph type="sldNum" sz="quarter" idx="12"/>
          </p:nvPr>
        </p:nvSpPr>
        <p:spPr/>
        <p:txBody>
          <a:bodyPr/>
          <a:lstStyle/>
          <a:p>
            <a:fld id="{6DDE1FF4-3423-4519-8788-10F47FCA8FC3}" type="slidenum">
              <a:rPr lang="en-US" smtClean="0"/>
              <a:pPr/>
              <a:t>29</a:t>
            </a:fld>
            <a:endParaRPr lang="en-US" dirty="0"/>
          </a:p>
        </p:txBody>
      </p:sp>
    </p:spTree>
    <p:extLst>
      <p:ext uri="{BB962C8B-B14F-4D97-AF65-F5344CB8AC3E}">
        <p14:creationId xmlns:p14="http://schemas.microsoft.com/office/powerpoint/2010/main" val="3305507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C724-0F6A-454B-B53C-A6634185AE70}"/>
              </a:ext>
            </a:extLst>
          </p:cNvPr>
          <p:cNvSpPr>
            <a:spLocks noGrp="1"/>
          </p:cNvSpPr>
          <p:nvPr>
            <p:ph type="title"/>
          </p:nvPr>
        </p:nvSpPr>
        <p:spPr>
          <a:xfrm>
            <a:off x="685800" y="457200"/>
            <a:ext cx="7772400" cy="1143000"/>
          </a:xfrm>
        </p:spPr>
        <p:txBody>
          <a:bodyPr/>
          <a:lstStyle/>
          <a:p>
            <a:r>
              <a:rPr lang="en-US" b="1" dirty="0">
                <a:solidFill>
                  <a:schemeClr val="tx1"/>
                </a:solidFill>
                <a:latin typeface="Arial Narrow" panose="020B0606020202030204" pitchFamily="34" charset="0"/>
              </a:rPr>
              <a:t>Historical Context of Dominion</a:t>
            </a:r>
            <a:br>
              <a:rPr lang="en-US" sz="3200" b="1" dirty="0">
                <a:latin typeface="Arial Narrow" panose="020B0606020202030204" pitchFamily="34" charset="0"/>
              </a:rPr>
            </a:br>
            <a:r>
              <a:rPr lang="en-US" sz="3200" b="1" dirty="0">
                <a:solidFill>
                  <a:schemeClr val="tx1"/>
                </a:solidFill>
                <a:latin typeface="Arial Narrow" panose="020B0606020202030204" pitchFamily="34" charset="0"/>
              </a:rPr>
              <a:t>Technology and Capital</a:t>
            </a:r>
            <a:endParaRPr lang="en-US" sz="3200" b="1" dirty="0">
              <a:latin typeface="Arial Narrow" panose="020B0606020202030204" pitchFamily="34" charset="0"/>
            </a:endParaRPr>
          </a:p>
        </p:txBody>
      </p:sp>
      <p:pic>
        <p:nvPicPr>
          <p:cNvPr id="6" name="Content Placeholder 5">
            <a:extLst>
              <a:ext uri="{FF2B5EF4-FFF2-40B4-BE49-F238E27FC236}">
                <a16:creationId xmlns:a16="http://schemas.microsoft.com/office/drawing/2014/main" id="{74332900-2EA2-45ED-8EBA-50A116A5E57E}"/>
              </a:ext>
            </a:extLst>
          </p:cNvPr>
          <p:cNvPicPr>
            <a:picLocks noGrp="1" noChangeAspect="1"/>
          </p:cNvPicPr>
          <p:nvPr>
            <p:ph idx="1"/>
          </p:nvPr>
        </p:nvPicPr>
        <p:blipFill rotWithShape="1">
          <a:blip r:embed="rId2"/>
          <a:srcRect l="2068" t="-1293" b="1293"/>
          <a:stretch/>
        </p:blipFill>
        <p:spPr>
          <a:xfrm>
            <a:off x="457200" y="1600200"/>
            <a:ext cx="8153400" cy="4503783"/>
          </a:xfrm>
          <a:prstGeom prst="rect">
            <a:avLst/>
          </a:prstGeom>
        </p:spPr>
      </p:pic>
      <p:sp>
        <p:nvSpPr>
          <p:cNvPr id="4" name="Footer Placeholder 3">
            <a:extLst>
              <a:ext uri="{FF2B5EF4-FFF2-40B4-BE49-F238E27FC236}">
                <a16:creationId xmlns:a16="http://schemas.microsoft.com/office/drawing/2014/main" id="{5EDC522D-BDA3-44B9-B61E-5F003094FE98}"/>
              </a:ext>
            </a:extLst>
          </p:cNvPr>
          <p:cNvSpPr>
            <a:spLocks noGrp="1"/>
          </p:cNvSpPr>
          <p:nvPr>
            <p:ph type="ftr" sz="quarter" idx="11"/>
          </p:nvPr>
        </p:nvSpPr>
        <p:spPr>
          <a:xfrm>
            <a:off x="3124200" y="6248400"/>
            <a:ext cx="2895600" cy="457200"/>
          </a:xfrm>
        </p:spPr>
        <p:txBody>
          <a:bodyPr/>
          <a:lstStyle/>
          <a:p>
            <a:r>
              <a:rPr lang="en-US" dirty="0"/>
              <a:t>©Copyright 2018 Eli Enterprises, Inc.  All Rights Reserved.</a:t>
            </a:r>
          </a:p>
        </p:txBody>
      </p:sp>
      <p:sp>
        <p:nvSpPr>
          <p:cNvPr id="5" name="Slide Number Placeholder 4">
            <a:extLst>
              <a:ext uri="{FF2B5EF4-FFF2-40B4-BE49-F238E27FC236}">
                <a16:creationId xmlns:a16="http://schemas.microsoft.com/office/drawing/2014/main" id="{0D3B48F3-D8B3-4239-9069-1C444581C73B}"/>
              </a:ext>
            </a:extLst>
          </p:cNvPr>
          <p:cNvSpPr>
            <a:spLocks noGrp="1"/>
          </p:cNvSpPr>
          <p:nvPr>
            <p:ph type="sldNum" sz="quarter" idx="12"/>
          </p:nvPr>
        </p:nvSpPr>
        <p:spPr/>
        <p:txBody>
          <a:bodyPr/>
          <a:lstStyle/>
          <a:p>
            <a:fld id="{5E4D7AD1-1E01-4E5E-B3EF-B67B488D81E1}" type="slidenum">
              <a:rPr lang="en-US" smtClean="0"/>
              <a:pPr/>
              <a:t>3</a:t>
            </a:fld>
            <a:endParaRPr lang="en-US" dirty="0"/>
          </a:p>
        </p:txBody>
      </p:sp>
    </p:spTree>
    <p:extLst>
      <p:ext uri="{BB962C8B-B14F-4D97-AF65-F5344CB8AC3E}">
        <p14:creationId xmlns:p14="http://schemas.microsoft.com/office/powerpoint/2010/main" val="2770132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C0C5C-AEE7-41F2-B141-F3EBF69A3E4F}"/>
              </a:ext>
            </a:extLst>
          </p:cNvPr>
          <p:cNvSpPr>
            <a:spLocks noGrp="1"/>
          </p:cNvSpPr>
          <p:nvPr>
            <p:ph type="title"/>
          </p:nvPr>
        </p:nvSpPr>
        <p:spPr/>
        <p:txBody>
          <a:bodyPr/>
          <a:lstStyle/>
          <a:p>
            <a:r>
              <a:rPr lang="en-US" b="1" dirty="0">
                <a:solidFill>
                  <a:schemeClr val="tx1"/>
                </a:solidFill>
              </a:rPr>
              <a:t>Global Partnership Exchange</a:t>
            </a:r>
            <a:endParaRPr lang="en-US" b="1" dirty="0"/>
          </a:p>
        </p:txBody>
      </p:sp>
      <p:sp>
        <p:nvSpPr>
          <p:cNvPr id="3" name="Content Placeholder 2">
            <a:extLst>
              <a:ext uri="{FF2B5EF4-FFF2-40B4-BE49-F238E27FC236}">
                <a16:creationId xmlns:a16="http://schemas.microsoft.com/office/drawing/2014/main" id="{288799CB-E7F1-4B2D-A305-D1626FA90909}"/>
              </a:ext>
            </a:extLst>
          </p:cNvPr>
          <p:cNvSpPr>
            <a:spLocks noGrp="1"/>
          </p:cNvSpPr>
          <p:nvPr>
            <p:ph idx="1"/>
          </p:nvPr>
        </p:nvSpPr>
        <p:spPr>
          <a:xfrm>
            <a:off x="685800" y="1981200"/>
            <a:ext cx="7772400" cy="3810000"/>
          </a:xfrm>
        </p:spPr>
        <p:txBody>
          <a:bodyPr/>
          <a:lstStyle/>
          <a:p>
            <a:pPr marL="0" indent="0" algn="ctr">
              <a:buNone/>
            </a:pPr>
            <a:r>
              <a:rPr lang="en-US" sz="3000" dirty="0">
                <a:latin typeface="Arial" panose="020B0604020202020204" pitchFamily="34" charset="0"/>
                <a:cs typeface="Arial" panose="020B0604020202020204" pitchFamily="34" charset="0"/>
              </a:rPr>
              <a:t>A new world trade platform is being initiated and established for a world trading system to efficiently manage sovereign country assets and private sector products for cooperative product development, targeting of markets for distribution, and utilizing technology to eliminate corruption for the security of transactions.</a:t>
            </a:r>
          </a:p>
        </p:txBody>
      </p:sp>
      <p:sp>
        <p:nvSpPr>
          <p:cNvPr id="4" name="Footer Placeholder 3">
            <a:extLst>
              <a:ext uri="{FF2B5EF4-FFF2-40B4-BE49-F238E27FC236}">
                <a16:creationId xmlns:a16="http://schemas.microsoft.com/office/drawing/2014/main" id="{E764B1F6-42C0-4A4C-B096-3654DB5EED58}"/>
              </a:ext>
            </a:extLst>
          </p:cNvPr>
          <p:cNvSpPr>
            <a:spLocks noGrp="1"/>
          </p:cNvSpPr>
          <p:nvPr>
            <p:ph type="ftr" sz="quarter" idx="11"/>
          </p:nvPr>
        </p:nvSpPr>
        <p:spPr/>
        <p:txBody>
          <a:bodyPr/>
          <a:lstStyle/>
          <a:p>
            <a:r>
              <a:rPr lang="en-US" dirty="0"/>
              <a:t>©Copyright 2018 Eli Enterprises, Inc.  All Rights Reserved.</a:t>
            </a:r>
          </a:p>
        </p:txBody>
      </p:sp>
      <p:sp>
        <p:nvSpPr>
          <p:cNvPr id="5" name="Slide Number Placeholder 4">
            <a:extLst>
              <a:ext uri="{FF2B5EF4-FFF2-40B4-BE49-F238E27FC236}">
                <a16:creationId xmlns:a16="http://schemas.microsoft.com/office/drawing/2014/main" id="{E24DA4D8-247E-4008-951B-3ABDB97AEB05}"/>
              </a:ext>
            </a:extLst>
          </p:cNvPr>
          <p:cNvSpPr>
            <a:spLocks noGrp="1"/>
          </p:cNvSpPr>
          <p:nvPr>
            <p:ph type="sldNum" sz="quarter" idx="12"/>
          </p:nvPr>
        </p:nvSpPr>
        <p:spPr/>
        <p:txBody>
          <a:bodyPr/>
          <a:lstStyle/>
          <a:p>
            <a:fld id="{5E4D7AD1-1E01-4E5E-B3EF-B67B488D81E1}" type="slidenum">
              <a:rPr lang="en-US" smtClean="0"/>
              <a:pPr/>
              <a:t>30</a:t>
            </a:fld>
            <a:endParaRPr lang="en-US" dirty="0"/>
          </a:p>
        </p:txBody>
      </p:sp>
    </p:spTree>
    <p:extLst>
      <p:ext uri="{BB962C8B-B14F-4D97-AF65-F5344CB8AC3E}">
        <p14:creationId xmlns:p14="http://schemas.microsoft.com/office/powerpoint/2010/main" val="2174124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869091" y="990600"/>
            <a:ext cx="7467600" cy="337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4800" b="1" dirty="0"/>
              <a:t>Presented by Marc Nuttle </a:t>
            </a:r>
          </a:p>
          <a:p>
            <a:pPr algn="ctr">
              <a:spcBef>
                <a:spcPct val="50000"/>
              </a:spcBef>
            </a:pPr>
            <a:endParaRPr lang="en-US" sz="1800" dirty="0"/>
          </a:p>
          <a:p>
            <a:pPr algn="ctr">
              <a:spcBef>
                <a:spcPct val="50000"/>
              </a:spcBef>
            </a:pPr>
            <a:r>
              <a:rPr lang="en-US" sz="3200" b="1" dirty="0"/>
              <a:t>Statesmen Project Meeting</a:t>
            </a:r>
          </a:p>
          <a:p>
            <a:pPr algn="ctr">
              <a:spcBef>
                <a:spcPct val="50000"/>
              </a:spcBef>
            </a:pPr>
            <a:r>
              <a:rPr lang="en-US" sz="3200" b="1" dirty="0"/>
              <a:t>September 7, 2018</a:t>
            </a:r>
          </a:p>
          <a:p>
            <a:pPr algn="ctr">
              <a:spcBef>
                <a:spcPct val="50000"/>
              </a:spcBef>
            </a:pPr>
            <a:r>
              <a:rPr lang="en-US" sz="2800" b="1" dirty="0"/>
              <a:t>MarcNuttle.com</a:t>
            </a:r>
          </a:p>
        </p:txBody>
      </p:sp>
      <p:sp>
        <p:nvSpPr>
          <p:cNvPr id="4" name="Slide Number Placeholder 3"/>
          <p:cNvSpPr>
            <a:spLocks noGrp="1"/>
          </p:cNvSpPr>
          <p:nvPr>
            <p:ph type="sldNum" sz="quarter" idx="12"/>
          </p:nvPr>
        </p:nvSpPr>
        <p:spPr/>
        <p:txBody>
          <a:bodyPr/>
          <a:lstStyle/>
          <a:p>
            <a:fld id="{6DDE1FF4-3423-4519-8788-10F47FCA8FC3}" type="slidenum">
              <a:rPr lang="en-US" smtClean="0"/>
              <a:pPr/>
              <a:t>31</a:t>
            </a:fld>
            <a:endParaRPr lang="en-US" dirty="0"/>
          </a:p>
        </p:txBody>
      </p:sp>
      <p:sp>
        <p:nvSpPr>
          <p:cNvPr id="3" name="Rectangle 2"/>
          <p:cNvSpPr/>
          <p:nvPr/>
        </p:nvSpPr>
        <p:spPr>
          <a:xfrm>
            <a:off x="3094336" y="5750885"/>
            <a:ext cx="3017109" cy="523220"/>
          </a:xfrm>
          <a:prstGeom prst="rect">
            <a:avLst/>
          </a:prstGeom>
        </p:spPr>
        <p:txBody>
          <a:bodyPr wrap="square">
            <a:spAutoFit/>
          </a:bodyPr>
          <a:lstStyle/>
          <a:p>
            <a:pPr algn="ctr"/>
            <a:r>
              <a:rPr lang="en-US" sz="1400" dirty="0"/>
              <a:t>©Copyright 2018 Eli Enterprises, Inc.  </a:t>
            </a:r>
          </a:p>
          <a:p>
            <a:pPr algn="ctr"/>
            <a:r>
              <a:rPr lang="en-US" sz="1400" dirty="0"/>
              <a:t>All Rights Reserved</a:t>
            </a:r>
          </a:p>
        </p:txBody>
      </p:sp>
    </p:spTree>
    <p:extLst>
      <p:ext uri="{BB962C8B-B14F-4D97-AF65-F5344CB8AC3E}">
        <p14:creationId xmlns:p14="http://schemas.microsoft.com/office/powerpoint/2010/main" val="4153024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0BC9B-C723-4648-8EAF-E1A91D193ABE}"/>
              </a:ext>
            </a:extLst>
          </p:cNvPr>
          <p:cNvSpPr>
            <a:spLocks noGrp="1"/>
          </p:cNvSpPr>
          <p:nvPr>
            <p:ph type="title"/>
          </p:nvPr>
        </p:nvSpPr>
        <p:spPr>
          <a:xfrm>
            <a:off x="682978" y="533400"/>
            <a:ext cx="7772400" cy="3352800"/>
          </a:xfrm>
        </p:spPr>
        <p:txBody>
          <a:bodyPr/>
          <a:lstStyle/>
          <a:p>
            <a:r>
              <a:rPr lang="en-US" b="1" dirty="0">
                <a:solidFill>
                  <a:schemeClr val="tx1"/>
                </a:solidFill>
              </a:rPr>
              <a:t>World Economic </a:t>
            </a:r>
            <a:br>
              <a:rPr lang="en-US" b="1" dirty="0">
                <a:solidFill>
                  <a:schemeClr val="tx1"/>
                </a:solidFill>
              </a:rPr>
            </a:br>
            <a:r>
              <a:rPr lang="en-US" b="1" dirty="0">
                <a:solidFill>
                  <a:schemeClr val="tx1"/>
                </a:solidFill>
              </a:rPr>
              <a:t>&amp; </a:t>
            </a:r>
            <a:br>
              <a:rPr lang="en-US" b="1" dirty="0">
                <a:solidFill>
                  <a:schemeClr val="tx1"/>
                </a:solidFill>
              </a:rPr>
            </a:br>
            <a:r>
              <a:rPr lang="en-US" b="1" dirty="0">
                <a:solidFill>
                  <a:schemeClr val="tx1"/>
                </a:solidFill>
              </a:rPr>
              <a:t>Political Outlook</a:t>
            </a:r>
            <a:br>
              <a:rPr lang="en-US" b="1" dirty="0">
                <a:solidFill>
                  <a:schemeClr val="tx1"/>
                </a:solidFill>
              </a:rPr>
            </a:br>
            <a:r>
              <a:rPr lang="en-US" sz="2800" b="1" dirty="0">
                <a:solidFill>
                  <a:schemeClr val="tx1"/>
                </a:solidFill>
              </a:rPr>
              <a:t> </a:t>
            </a:r>
            <a:br>
              <a:rPr lang="en-US" b="1" dirty="0">
                <a:solidFill>
                  <a:schemeClr val="tx1"/>
                </a:solidFill>
              </a:rPr>
            </a:br>
            <a:r>
              <a:rPr lang="en-US" b="1" dirty="0">
                <a:solidFill>
                  <a:schemeClr val="tx1"/>
                </a:solidFill>
              </a:rPr>
              <a:t>2018</a:t>
            </a:r>
          </a:p>
        </p:txBody>
      </p:sp>
      <p:sp>
        <p:nvSpPr>
          <p:cNvPr id="3" name="Footer Placeholder 2">
            <a:extLst>
              <a:ext uri="{FF2B5EF4-FFF2-40B4-BE49-F238E27FC236}">
                <a16:creationId xmlns:a16="http://schemas.microsoft.com/office/drawing/2014/main" id="{988CCEAF-DD51-4978-ADDA-0486AEC4825E}"/>
              </a:ext>
            </a:extLst>
          </p:cNvPr>
          <p:cNvSpPr>
            <a:spLocks noGrp="1"/>
          </p:cNvSpPr>
          <p:nvPr>
            <p:ph type="ftr" sz="quarter" idx="11"/>
          </p:nvPr>
        </p:nvSpPr>
        <p:spPr>
          <a:xfrm>
            <a:off x="3121378" y="6220178"/>
            <a:ext cx="2895600" cy="457200"/>
          </a:xfrm>
        </p:spPr>
        <p:txBody>
          <a:bodyPr/>
          <a:lstStyle/>
          <a:p>
            <a:r>
              <a:rPr lang="en-US" dirty="0"/>
              <a:t>©Copyright 2018 Eli Enterprises, Inc.  All Rights Reserved.</a:t>
            </a:r>
          </a:p>
        </p:txBody>
      </p:sp>
      <p:sp>
        <p:nvSpPr>
          <p:cNvPr id="4" name="Slide Number Placeholder 3">
            <a:extLst>
              <a:ext uri="{FF2B5EF4-FFF2-40B4-BE49-F238E27FC236}">
                <a16:creationId xmlns:a16="http://schemas.microsoft.com/office/drawing/2014/main" id="{273CFC60-808B-441F-B176-97F77A2EF239}"/>
              </a:ext>
            </a:extLst>
          </p:cNvPr>
          <p:cNvSpPr>
            <a:spLocks noGrp="1"/>
          </p:cNvSpPr>
          <p:nvPr>
            <p:ph type="sldNum" sz="quarter" idx="12"/>
          </p:nvPr>
        </p:nvSpPr>
        <p:spPr/>
        <p:txBody>
          <a:bodyPr/>
          <a:lstStyle/>
          <a:p>
            <a:fld id="{6DDE1FF4-3423-4519-8788-10F47FCA8FC3}" type="slidenum">
              <a:rPr lang="en-US" smtClean="0"/>
              <a:pPr/>
              <a:t>4</a:t>
            </a:fld>
            <a:endParaRPr lang="en-US" dirty="0"/>
          </a:p>
        </p:txBody>
      </p:sp>
    </p:spTree>
    <p:extLst>
      <p:ext uri="{BB962C8B-B14F-4D97-AF65-F5344CB8AC3E}">
        <p14:creationId xmlns:p14="http://schemas.microsoft.com/office/powerpoint/2010/main" val="3175304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04800"/>
            <a:ext cx="7772400" cy="838200"/>
          </a:xfrm>
        </p:spPr>
        <p:txBody>
          <a:bodyPr/>
          <a:lstStyle/>
          <a:p>
            <a:r>
              <a:rPr lang="en-US" dirty="0"/>
              <a:t>Complex Macro Systems</a:t>
            </a:r>
          </a:p>
        </p:txBody>
      </p:sp>
      <p:sp>
        <p:nvSpPr>
          <p:cNvPr id="4" name="Slide Number Placeholder 3"/>
          <p:cNvSpPr>
            <a:spLocks noGrp="1"/>
          </p:cNvSpPr>
          <p:nvPr>
            <p:ph type="sldNum" sz="quarter" idx="12"/>
          </p:nvPr>
        </p:nvSpPr>
        <p:spPr/>
        <p:txBody>
          <a:bodyPr/>
          <a:lstStyle/>
          <a:p>
            <a:fld id="{6DDE1FF4-3423-4519-8788-10F47FCA8FC3}" type="slidenum">
              <a:rPr lang="en-US" smtClean="0"/>
              <a:pPr/>
              <a:t>5</a:t>
            </a:fld>
            <a:endParaRPr lang="en-US" dirty="0"/>
          </a:p>
        </p:txBody>
      </p:sp>
      <p:pic>
        <p:nvPicPr>
          <p:cNvPr id="5" name="Picture 4" descr="http://www.nasa.gov/sites/default/files/1-bluemarble_wes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524000"/>
            <a:ext cx="4800600" cy="4648200"/>
          </a:xfrm>
          <a:prstGeom prst="rect">
            <a:avLst/>
          </a:prstGeom>
          <a:noFill/>
          <a:ln>
            <a:noFill/>
          </a:ln>
        </p:spPr>
      </p:pic>
      <p:sp>
        <p:nvSpPr>
          <p:cNvPr id="6" name="Footer Placeholder 2">
            <a:extLst>
              <a:ext uri="{FF2B5EF4-FFF2-40B4-BE49-F238E27FC236}">
                <a16:creationId xmlns:a16="http://schemas.microsoft.com/office/drawing/2014/main" id="{73B84A19-3562-4219-BFDE-3FA696BC3A6E}"/>
              </a:ext>
            </a:extLst>
          </p:cNvPr>
          <p:cNvSpPr>
            <a:spLocks noGrp="1"/>
          </p:cNvSpPr>
          <p:nvPr>
            <p:ph type="ftr" sz="quarter" idx="11"/>
          </p:nvPr>
        </p:nvSpPr>
        <p:spPr>
          <a:xfrm>
            <a:off x="3124200" y="6248400"/>
            <a:ext cx="2895600" cy="457200"/>
          </a:xfrm>
        </p:spPr>
        <p:txBody>
          <a:bodyPr/>
          <a:lstStyle/>
          <a:p>
            <a:r>
              <a:rPr lang="en-US" dirty="0"/>
              <a:t>©Copyright 2018 Eli Enterprises, Inc.  All Rights Reserved.</a:t>
            </a:r>
          </a:p>
        </p:txBody>
      </p:sp>
    </p:spTree>
    <p:extLst>
      <p:ext uri="{BB962C8B-B14F-4D97-AF65-F5344CB8AC3E}">
        <p14:creationId xmlns:p14="http://schemas.microsoft.com/office/powerpoint/2010/main" val="1867077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990600"/>
          </a:xfrm>
        </p:spPr>
        <p:txBody>
          <a:bodyPr/>
          <a:lstStyle/>
          <a:p>
            <a:r>
              <a:rPr lang="en-US" dirty="0"/>
              <a:t>STATEMENT OVERVIEW</a:t>
            </a:r>
          </a:p>
        </p:txBody>
      </p:sp>
      <p:sp>
        <p:nvSpPr>
          <p:cNvPr id="3" name="Content Placeholder 2"/>
          <p:cNvSpPr>
            <a:spLocks noGrp="1"/>
          </p:cNvSpPr>
          <p:nvPr>
            <p:ph idx="1"/>
          </p:nvPr>
        </p:nvSpPr>
        <p:spPr>
          <a:xfrm>
            <a:off x="228600" y="1600200"/>
            <a:ext cx="8686800" cy="4267200"/>
          </a:xfrm>
        </p:spPr>
        <p:txBody>
          <a:bodyPr/>
          <a:lstStyle/>
          <a:p>
            <a:pPr marL="0" indent="0" algn="ctr">
              <a:buNone/>
            </a:pPr>
            <a:r>
              <a:rPr lang="en-US" b="1" dirty="0">
                <a:solidFill>
                  <a:schemeClr val="tx2">
                    <a:lumMod val="90000"/>
                  </a:schemeClr>
                </a:solidFill>
              </a:rPr>
              <a:t>Pressures on the world economic system:</a:t>
            </a:r>
            <a:endParaRPr lang="en-US" sz="1400" b="1" dirty="0">
              <a:solidFill>
                <a:schemeClr val="tx2">
                  <a:lumMod val="90000"/>
                </a:schemeClr>
              </a:solidFill>
            </a:endParaRPr>
          </a:p>
          <a:p>
            <a:pPr marL="0" indent="0" algn="ctr">
              <a:buNone/>
            </a:pPr>
            <a:endParaRPr lang="en-US" sz="1400" b="1" dirty="0">
              <a:solidFill>
                <a:schemeClr val="tx2">
                  <a:lumMod val="90000"/>
                </a:schemeClr>
              </a:solidFill>
            </a:endParaRPr>
          </a:p>
          <a:p>
            <a:r>
              <a:rPr lang="en-US" sz="2800" dirty="0"/>
              <a:t>Capitalism &amp; communism are in conflict and irreconcilable.</a:t>
            </a:r>
          </a:p>
          <a:p>
            <a:r>
              <a:rPr lang="en-US" sz="2800" dirty="0"/>
              <a:t>Chinese Federal Reserve does not manage the yuan money supply pursuant to Western accounting standards.</a:t>
            </a:r>
          </a:p>
          <a:p>
            <a:r>
              <a:rPr lang="en-US" sz="2800" dirty="0"/>
              <a:t>World governments are in too much debt.</a:t>
            </a:r>
          </a:p>
          <a:p>
            <a:r>
              <a:rPr lang="en-US" sz="2800" dirty="0"/>
              <a:t>Deficit spending has become structural.</a:t>
            </a:r>
          </a:p>
          <a:p>
            <a:r>
              <a:rPr lang="en-US" sz="2800" dirty="0"/>
              <a:t>Interest rates are now a threat to economic growth.</a:t>
            </a:r>
          </a:p>
          <a:p>
            <a:endParaRPr lang="en-US" dirty="0"/>
          </a:p>
        </p:txBody>
      </p:sp>
      <p:sp>
        <p:nvSpPr>
          <p:cNvPr id="4" name="Footer Placeholder 3"/>
          <p:cNvSpPr>
            <a:spLocks noGrp="1"/>
          </p:cNvSpPr>
          <p:nvPr>
            <p:ph type="ftr" sz="quarter" idx="11"/>
          </p:nvPr>
        </p:nvSpPr>
        <p:spPr/>
        <p:txBody>
          <a:bodyPr/>
          <a:lstStyle/>
          <a:p>
            <a:r>
              <a:rPr lang="en-US" dirty="0"/>
              <a:t>©Copyright 2018 Eli Enterprises, Inc.  All Rights Reserved.</a:t>
            </a:r>
          </a:p>
        </p:txBody>
      </p:sp>
      <p:sp>
        <p:nvSpPr>
          <p:cNvPr id="5" name="Slide Number Placeholder 4"/>
          <p:cNvSpPr>
            <a:spLocks noGrp="1"/>
          </p:cNvSpPr>
          <p:nvPr>
            <p:ph type="sldNum" sz="quarter" idx="12"/>
          </p:nvPr>
        </p:nvSpPr>
        <p:spPr/>
        <p:txBody>
          <a:bodyPr/>
          <a:lstStyle/>
          <a:p>
            <a:fld id="{5E4D7AD1-1E01-4E5E-B3EF-B67B488D81E1}" type="slidenum">
              <a:rPr lang="en-US" smtClean="0"/>
              <a:pPr/>
              <a:t>6</a:t>
            </a:fld>
            <a:endParaRPr lang="en-US" dirty="0"/>
          </a:p>
        </p:txBody>
      </p:sp>
    </p:spTree>
    <p:extLst>
      <p:ext uri="{BB962C8B-B14F-4D97-AF65-F5344CB8AC3E}">
        <p14:creationId xmlns:p14="http://schemas.microsoft.com/office/powerpoint/2010/main" val="1506013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351" y="92868"/>
            <a:ext cx="7772400" cy="838200"/>
          </a:xfrm>
        </p:spPr>
        <p:txBody>
          <a:bodyPr/>
          <a:lstStyle/>
          <a:p>
            <a:r>
              <a:rPr lang="en-US" sz="3600" dirty="0"/>
              <a:t>The World’s Economic Systems</a:t>
            </a:r>
          </a:p>
        </p:txBody>
      </p:sp>
      <p:sp>
        <p:nvSpPr>
          <p:cNvPr id="4" name="Slide Number Placeholder 3"/>
          <p:cNvSpPr>
            <a:spLocks noGrp="1"/>
          </p:cNvSpPr>
          <p:nvPr>
            <p:ph type="sldNum" sz="quarter" idx="12"/>
          </p:nvPr>
        </p:nvSpPr>
        <p:spPr/>
        <p:txBody>
          <a:bodyPr/>
          <a:lstStyle/>
          <a:p>
            <a:fld id="{6DDE1FF4-3423-4519-8788-10F47FCA8FC3}" type="slidenum">
              <a:rPr lang="en-US" smtClean="0"/>
              <a:pPr/>
              <a:t>7</a:t>
            </a:fld>
            <a:endParaRPr lang="en-US" dirty="0"/>
          </a:p>
        </p:txBody>
      </p:sp>
      <p:pic>
        <p:nvPicPr>
          <p:cNvPr id="7" name="Picture 6" descr="cid:CA653CD9-5E84-4389-AE2A-772AC6FDCDFB"/>
          <p:cNvPicPr/>
          <p:nvPr/>
        </p:nvPicPr>
        <p:blipFill rotWithShape="1">
          <a:blip r:embed="rId2" r:link="rId3" cstate="print">
            <a:extLst>
              <a:ext uri="{28A0092B-C50C-407E-A947-70E740481C1C}">
                <a14:useLocalDpi xmlns:a14="http://schemas.microsoft.com/office/drawing/2010/main" val="0"/>
              </a:ext>
            </a:extLst>
          </a:blip>
          <a:srcRect l="2316" t="6104" r="1510" b="7687"/>
          <a:stretch/>
        </p:blipFill>
        <p:spPr bwMode="auto">
          <a:xfrm>
            <a:off x="76201" y="931068"/>
            <a:ext cx="8991600" cy="5164932"/>
          </a:xfrm>
          <a:prstGeom prst="rect">
            <a:avLst/>
          </a:prstGeom>
          <a:noFill/>
          <a:ln>
            <a:noFill/>
          </a:ln>
        </p:spPr>
      </p:pic>
      <p:sp>
        <p:nvSpPr>
          <p:cNvPr id="8" name="Footer Placeholder 2"/>
          <p:cNvSpPr>
            <a:spLocks noGrp="1"/>
          </p:cNvSpPr>
          <p:nvPr>
            <p:ph type="ftr" sz="quarter" idx="11"/>
          </p:nvPr>
        </p:nvSpPr>
        <p:spPr>
          <a:xfrm>
            <a:off x="3124200" y="6248400"/>
            <a:ext cx="2514600" cy="457200"/>
          </a:xfrm>
        </p:spPr>
        <p:txBody>
          <a:bodyPr/>
          <a:lstStyle/>
          <a:p>
            <a:r>
              <a:rPr lang="en-US" sz="1200" dirty="0"/>
              <a:t>©Copyright 2018 Eli Enterprises, Inc.  All Rights Reserved.</a:t>
            </a:r>
          </a:p>
        </p:txBody>
      </p:sp>
    </p:spTree>
    <p:extLst>
      <p:ext uri="{BB962C8B-B14F-4D97-AF65-F5344CB8AC3E}">
        <p14:creationId xmlns:p14="http://schemas.microsoft.com/office/powerpoint/2010/main" val="2150433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A2CACC1-BB23-46C4-9E22-4580758A9F0D}" type="slidenum">
              <a:rPr lang="en-US"/>
              <a:pPr/>
              <a:t>8</a:t>
            </a:fld>
            <a:endParaRPr lang="en-US" dirty="0"/>
          </a:p>
        </p:txBody>
      </p:sp>
      <p:sp>
        <p:nvSpPr>
          <p:cNvPr id="14338" name="Rectangle 2"/>
          <p:cNvSpPr>
            <a:spLocks noGrp="1" noChangeArrowheads="1"/>
          </p:cNvSpPr>
          <p:nvPr>
            <p:ph type="title"/>
          </p:nvPr>
        </p:nvSpPr>
        <p:spPr/>
        <p:txBody>
          <a:bodyPr/>
          <a:lstStyle/>
          <a:p>
            <a:r>
              <a:rPr lang="en-US" b="1" dirty="0"/>
              <a:t>The World</a:t>
            </a:r>
          </a:p>
        </p:txBody>
      </p:sp>
      <p:sp>
        <p:nvSpPr>
          <p:cNvPr id="14339" name="Rectangle 3"/>
          <p:cNvSpPr>
            <a:spLocks noGrp="1" noChangeArrowheads="1"/>
          </p:cNvSpPr>
          <p:nvPr>
            <p:ph type="body" idx="1"/>
          </p:nvPr>
        </p:nvSpPr>
        <p:spPr>
          <a:xfrm>
            <a:off x="685800" y="1981200"/>
            <a:ext cx="7772400" cy="3581400"/>
          </a:xfrm>
        </p:spPr>
        <p:txBody>
          <a:bodyPr/>
          <a:lstStyle/>
          <a:p>
            <a:r>
              <a:rPr lang="en-US" b="1" dirty="0"/>
              <a:t>Total Assets		$370-$570 Trillion</a:t>
            </a:r>
          </a:p>
          <a:p>
            <a:pPr>
              <a:buFontTx/>
              <a:buNone/>
            </a:pPr>
            <a:endParaRPr lang="en-US" b="1" dirty="0"/>
          </a:p>
          <a:p>
            <a:r>
              <a:rPr lang="en-US" b="1" dirty="0"/>
              <a:t>Total Liquidity	$165 Trillion </a:t>
            </a:r>
            <a:r>
              <a:rPr lang="en-US" sz="2000" b="1" dirty="0"/>
              <a:t>(</a:t>
            </a:r>
            <a:r>
              <a:rPr lang="en-US" sz="2400" b="1" dirty="0"/>
              <a:t>all</a:t>
            </a:r>
            <a:r>
              <a:rPr lang="en-US" sz="2800" b="1" dirty="0"/>
              <a:t> </a:t>
            </a:r>
            <a:r>
              <a:rPr lang="en-US" sz="2400" b="1" dirty="0"/>
              <a:t>stocks, </a:t>
            </a:r>
          </a:p>
          <a:p>
            <a:pPr>
              <a:buFontTx/>
              <a:buNone/>
            </a:pPr>
            <a:r>
              <a:rPr lang="en-US" sz="2400" b="1" dirty="0"/>
              <a:t>						 bonds &amp; commodities)</a:t>
            </a:r>
          </a:p>
          <a:p>
            <a:pPr>
              <a:buFontTx/>
              <a:buNone/>
            </a:pPr>
            <a:endParaRPr lang="en-US" sz="2400" b="1" dirty="0"/>
          </a:p>
          <a:p>
            <a:r>
              <a:rPr lang="en-US" b="1" dirty="0"/>
              <a:t>Total World GDP	$74 Trillion</a:t>
            </a:r>
          </a:p>
        </p:txBody>
      </p:sp>
      <p:sp>
        <p:nvSpPr>
          <p:cNvPr id="7" name="Footer Placeholder 2"/>
          <p:cNvSpPr>
            <a:spLocks noGrp="1"/>
          </p:cNvSpPr>
          <p:nvPr>
            <p:ph type="ftr" sz="quarter" idx="11"/>
          </p:nvPr>
        </p:nvSpPr>
        <p:spPr>
          <a:xfrm>
            <a:off x="3124200" y="6248400"/>
            <a:ext cx="2514600" cy="457200"/>
          </a:xfrm>
        </p:spPr>
        <p:txBody>
          <a:bodyPr/>
          <a:lstStyle/>
          <a:p>
            <a:r>
              <a:rPr lang="en-US" sz="1200" dirty="0"/>
              <a:t>©Copyright 2018 Eli Enterprises, Inc.  All Rights Reserved.</a:t>
            </a:r>
          </a:p>
        </p:txBody>
      </p:sp>
    </p:spTree>
    <p:extLst>
      <p:ext uri="{BB962C8B-B14F-4D97-AF65-F5344CB8AC3E}">
        <p14:creationId xmlns:p14="http://schemas.microsoft.com/office/powerpoint/2010/main" val="2085672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38200"/>
          </a:xfrm>
        </p:spPr>
        <p:txBody>
          <a:bodyPr/>
          <a:lstStyle/>
          <a:p>
            <a:r>
              <a:rPr lang="en-US" b="1" dirty="0"/>
              <a:t>The World</a:t>
            </a:r>
          </a:p>
        </p:txBody>
      </p:sp>
      <p:sp>
        <p:nvSpPr>
          <p:cNvPr id="3" name="Content Placeholder 2"/>
          <p:cNvSpPr>
            <a:spLocks noGrp="1"/>
          </p:cNvSpPr>
          <p:nvPr>
            <p:ph idx="1"/>
          </p:nvPr>
        </p:nvSpPr>
        <p:spPr>
          <a:xfrm>
            <a:off x="685800" y="1524000"/>
            <a:ext cx="7772400" cy="4419600"/>
          </a:xfrm>
        </p:spPr>
        <p:txBody>
          <a:bodyPr/>
          <a:lstStyle/>
          <a:p>
            <a:pPr algn="ctr">
              <a:lnSpc>
                <a:spcPct val="90000"/>
              </a:lnSpc>
              <a:buFontTx/>
              <a:buNone/>
            </a:pPr>
            <a:r>
              <a:rPr lang="en-US" b="1" dirty="0"/>
              <a:t>Total Capacity for World Debt in 2018</a:t>
            </a:r>
          </a:p>
          <a:p>
            <a:pPr algn="ctr">
              <a:lnSpc>
                <a:spcPct val="90000"/>
              </a:lnSpc>
              <a:buFontTx/>
              <a:buNone/>
            </a:pPr>
            <a:r>
              <a:rPr lang="en-US" b="1" dirty="0"/>
              <a:t>at 70% of GDP: </a:t>
            </a:r>
            <a:r>
              <a:rPr lang="en-US" dirty="0"/>
              <a:t> </a:t>
            </a:r>
            <a:r>
              <a:rPr lang="en-US" b="1" dirty="0"/>
              <a:t>$52 Trillion</a:t>
            </a:r>
          </a:p>
          <a:p>
            <a:pPr>
              <a:lnSpc>
                <a:spcPct val="90000"/>
              </a:lnSpc>
              <a:buFontTx/>
              <a:buNone/>
            </a:pPr>
            <a:r>
              <a:rPr lang="en-US" b="1" dirty="0"/>
              <a:t>Sovereign Debt:          </a:t>
            </a:r>
            <a:r>
              <a:rPr lang="en-US" b="1" u="sng" dirty="0"/>
              <a:t>2013</a:t>
            </a:r>
            <a:r>
              <a:rPr lang="en-US" b="1" dirty="0"/>
              <a:t>          </a:t>
            </a:r>
            <a:r>
              <a:rPr lang="en-US" b="1" u="sng" dirty="0"/>
              <a:t>2018</a:t>
            </a:r>
          </a:p>
          <a:p>
            <a:pPr>
              <a:lnSpc>
                <a:spcPct val="90000"/>
              </a:lnSpc>
              <a:buFontTx/>
              <a:buNone/>
            </a:pPr>
            <a:r>
              <a:rPr lang="en-US" sz="1200" b="1" dirty="0"/>
              <a:t>      </a:t>
            </a:r>
          </a:p>
          <a:p>
            <a:pPr>
              <a:lnSpc>
                <a:spcPct val="90000"/>
              </a:lnSpc>
              <a:buFontTx/>
              <a:buNone/>
            </a:pPr>
            <a:r>
              <a:rPr lang="en-US" b="1" dirty="0"/>
              <a:t>U.S.				$18 T         $19.5 T</a:t>
            </a:r>
          </a:p>
          <a:p>
            <a:pPr>
              <a:lnSpc>
                <a:spcPct val="90000"/>
              </a:lnSpc>
              <a:buFontTx/>
              <a:buNone/>
            </a:pPr>
            <a:r>
              <a:rPr lang="en-US" b="1" dirty="0"/>
              <a:t>Europe			$14 T         $18.0 T</a:t>
            </a:r>
          </a:p>
          <a:p>
            <a:pPr>
              <a:lnSpc>
                <a:spcPct val="90000"/>
              </a:lnSpc>
              <a:buFontTx/>
              <a:buNone/>
            </a:pPr>
            <a:r>
              <a:rPr lang="en-US" b="1" dirty="0"/>
              <a:t>Rest of World		$</a:t>
            </a:r>
            <a:r>
              <a:rPr lang="en-US" b="1" u="sng" dirty="0"/>
              <a:t>38 </a:t>
            </a:r>
            <a:r>
              <a:rPr lang="en-US" b="1" dirty="0"/>
              <a:t>T         $</a:t>
            </a:r>
            <a:r>
              <a:rPr lang="en-US" b="1" u="sng" dirty="0"/>
              <a:t>46.5 </a:t>
            </a:r>
            <a:r>
              <a:rPr lang="en-US" b="1" dirty="0"/>
              <a:t>T</a:t>
            </a:r>
            <a:endParaRPr lang="en-US" sz="1200" b="1" dirty="0"/>
          </a:p>
          <a:p>
            <a:pPr>
              <a:lnSpc>
                <a:spcPct val="90000"/>
              </a:lnSpc>
              <a:buFontTx/>
              <a:buNone/>
            </a:pPr>
            <a:r>
              <a:rPr lang="en-US" sz="3600" b="1" i="1" dirty="0"/>
              <a:t>  Totals		       $70 T	$84 T</a:t>
            </a:r>
          </a:p>
          <a:p>
            <a:pPr>
              <a:lnSpc>
                <a:spcPct val="90000"/>
              </a:lnSpc>
              <a:buFontTx/>
              <a:buNone/>
            </a:pPr>
            <a:r>
              <a:rPr lang="en-US" sz="2400" b="1" dirty="0"/>
              <a:t>Percent of World GDP            116%                120%</a:t>
            </a:r>
          </a:p>
          <a:p>
            <a:pPr marL="0" indent="0">
              <a:buNone/>
            </a:pPr>
            <a:endParaRPr lang="en-US" dirty="0"/>
          </a:p>
        </p:txBody>
      </p:sp>
      <p:sp>
        <p:nvSpPr>
          <p:cNvPr id="4" name="Slide Number Placeholder 3"/>
          <p:cNvSpPr>
            <a:spLocks noGrp="1"/>
          </p:cNvSpPr>
          <p:nvPr>
            <p:ph type="sldNum" sz="quarter" idx="12"/>
          </p:nvPr>
        </p:nvSpPr>
        <p:spPr/>
        <p:txBody>
          <a:bodyPr/>
          <a:lstStyle/>
          <a:p>
            <a:fld id="{5E4D7AD1-1E01-4E5E-B3EF-B67B488D81E1}" type="slidenum">
              <a:rPr lang="en-US" smtClean="0"/>
              <a:pPr/>
              <a:t>9</a:t>
            </a:fld>
            <a:endParaRPr lang="en-US" dirty="0"/>
          </a:p>
        </p:txBody>
      </p:sp>
      <p:sp>
        <p:nvSpPr>
          <p:cNvPr id="6" name="Footer Placeholder 2"/>
          <p:cNvSpPr>
            <a:spLocks noGrp="1"/>
          </p:cNvSpPr>
          <p:nvPr>
            <p:ph type="ftr" sz="quarter" idx="11"/>
          </p:nvPr>
        </p:nvSpPr>
        <p:spPr>
          <a:xfrm>
            <a:off x="3124200" y="6248400"/>
            <a:ext cx="2514600" cy="457200"/>
          </a:xfrm>
        </p:spPr>
        <p:txBody>
          <a:bodyPr/>
          <a:lstStyle/>
          <a:p>
            <a:r>
              <a:rPr lang="en-US" sz="1200" dirty="0"/>
              <a:t>©Copyright 2018 Eli Enterprises, Inc.  All Rights Reserved.</a:t>
            </a:r>
          </a:p>
        </p:txBody>
      </p:sp>
    </p:spTree>
    <p:extLst>
      <p:ext uri="{BB962C8B-B14F-4D97-AF65-F5344CB8AC3E}">
        <p14:creationId xmlns:p14="http://schemas.microsoft.com/office/powerpoint/2010/main" val="3591769920"/>
      </p:ext>
    </p:extLst>
  </p:cSld>
  <p:clrMapOvr>
    <a:masterClrMapping/>
  </p:clrMapOvr>
</p:sld>
</file>

<file path=ppt/theme/theme1.xml><?xml version="1.0" encoding="utf-8"?>
<a:theme xmlns:a="http://schemas.openxmlformats.org/drawingml/2006/main" name="Ribb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11956</TotalTime>
  <Words>1100</Words>
  <Application>Microsoft Office PowerPoint</Application>
  <PresentationFormat>On-screen Show (4:3)</PresentationFormat>
  <Paragraphs>170</Paragraphs>
  <Slides>31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Arial Narrow</vt:lpstr>
      <vt:lpstr>Times New Roman</vt:lpstr>
      <vt:lpstr>Ribbons</vt:lpstr>
      <vt:lpstr>Global Partnership Exchange      Kingdom Worldview on Current  International &amp; Global Affairs      Marc Nuttle Presentation Statesmen Project Meeting September 7, 2018</vt:lpstr>
      <vt:lpstr>The Four Ages of History</vt:lpstr>
      <vt:lpstr>Historical Context of Dominion Technology and Capital</vt:lpstr>
      <vt:lpstr>World Economic  &amp;  Political Outlook   2018</vt:lpstr>
      <vt:lpstr>Complex Macro Systems</vt:lpstr>
      <vt:lpstr>STATEMENT OVERVIEW</vt:lpstr>
      <vt:lpstr>The World’s Economic Systems</vt:lpstr>
      <vt:lpstr>The World</vt:lpstr>
      <vt:lpstr>The World</vt:lpstr>
      <vt:lpstr>Measure of Debt/GDP</vt:lpstr>
      <vt:lpstr>PowerPoint Presentation</vt:lpstr>
      <vt:lpstr>PowerPoint Presentation</vt:lpstr>
      <vt:lpstr>The Great Unraveling</vt:lpstr>
      <vt:lpstr>PowerPoint Presentation</vt:lpstr>
      <vt:lpstr> World GDP World Trade Organization Nations </vt:lpstr>
      <vt:lpstr>The $247 Trillion Global Debt Bomb</vt:lpstr>
      <vt:lpstr>The $247 Trillion Global Debt Bomb</vt:lpstr>
      <vt:lpstr>The $247 Trillion Global Debt Bomb</vt:lpstr>
      <vt:lpstr> World GDP World Trade Organization Nations </vt:lpstr>
      <vt:lpstr>New Horizon Council  Principles &amp; Foundational Beliefs</vt:lpstr>
      <vt:lpstr>Constitutional Freedom</vt:lpstr>
      <vt:lpstr>Economic Sensibility</vt:lpstr>
      <vt:lpstr>Government By The People</vt:lpstr>
      <vt:lpstr>Honest Foreign Relations</vt:lpstr>
      <vt:lpstr>Citizen Responsibility</vt:lpstr>
      <vt:lpstr>World Trade  Organization Status</vt:lpstr>
      <vt:lpstr>Brexit Will Impact Key  World Trade Elements  particularly commodities </vt:lpstr>
      <vt:lpstr>Change is Inevitable  The Great Unraveling  Will Continue</vt:lpstr>
      <vt:lpstr>The Answer is a World Trade Partnership of Principled Nations</vt:lpstr>
      <vt:lpstr>Global Partnership Exchange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of  World Finances</dc:title>
  <dc:creator>Tracy Campbell</dc:creator>
  <cp:lastModifiedBy>Kim Beary</cp:lastModifiedBy>
  <cp:revision>277</cp:revision>
  <cp:lastPrinted>2018-08-30T21:34:53Z</cp:lastPrinted>
  <dcterms:created xsi:type="dcterms:W3CDTF">2010-08-25T14:35:49Z</dcterms:created>
  <dcterms:modified xsi:type="dcterms:W3CDTF">2018-08-30T22:09:40Z</dcterms:modified>
</cp:coreProperties>
</file>